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165_A6C6F53.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168_B61D23E2.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110E_8873322B.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1112_F7D20F18.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omments/modernComment_112F_79C2E081.xml" ContentType="application/vnd.ms-powerpoint.comment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5"/>
  </p:notesMasterIdLst>
  <p:handoutMasterIdLst>
    <p:handoutMasterId r:id="rId96"/>
  </p:handoutMasterIdLst>
  <p:sldIdLst>
    <p:sldId id="259" r:id="rId5"/>
    <p:sldId id="4339" r:id="rId6"/>
    <p:sldId id="4360" r:id="rId7"/>
    <p:sldId id="4447" r:id="rId8"/>
    <p:sldId id="4444" r:id="rId9"/>
    <p:sldId id="4445" r:id="rId10"/>
    <p:sldId id="4446" r:id="rId11"/>
    <p:sldId id="4361" r:id="rId12"/>
    <p:sldId id="4362" r:id="rId13"/>
    <p:sldId id="4363" r:id="rId14"/>
    <p:sldId id="4365" r:id="rId15"/>
    <p:sldId id="4372" r:id="rId16"/>
    <p:sldId id="4373" r:id="rId17"/>
    <p:sldId id="4457" r:id="rId18"/>
    <p:sldId id="4452" r:id="rId19"/>
    <p:sldId id="4453" r:id="rId20"/>
    <p:sldId id="4481" r:id="rId21"/>
    <p:sldId id="4277" r:id="rId22"/>
    <p:sldId id="4454" r:id="rId23"/>
    <p:sldId id="4455" r:id="rId24"/>
    <p:sldId id="4456" r:id="rId25"/>
    <p:sldId id="4458" r:id="rId26"/>
    <p:sldId id="4459" r:id="rId27"/>
    <p:sldId id="4460" r:id="rId28"/>
    <p:sldId id="4461" r:id="rId29"/>
    <p:sldId id="4462" r:id="rId30"/>
    <p:sldId id="4463" r:id="rId31"/>
    <p:sldId id="4464" r:id="rId32"/>
    <p:sldId id="4465" r:id="rId33"/>
    <p:sldId id="4466" r:id="rId34"/>
    <p:sldId id="4451" r:id="rId35"/>
    <p:sldId id="4467" r:id="rId36"/>
    <p:sldId id="4468" r:id="rId37"/>
    <p:sldId id="4469" r:id="rId38"/>
    <p:sldId id="4470" r:id="rId39"/>
    <p:sldId id="4471" r:id="rId40"/>
    <p:sldId id="4472" r:id="rId41"/>
    <p:sldId id="4473" r:id="rId42"/>
    <p:sldId id="4474" r:id="rId43"/>
    <p:sldId id="4475" r:id="rId44"/>
    <p:sldId id="4364" r:id="rId45"/>
    <p:sldId id="4366" r:id="rId46"/>
    <p:sldId id="4367" r:id="rId47"/>
    <p:sldId id="4369" r:id="rId48"/>
    <p:sldId id="4370" r:id="rId49"/>
    <p:sldId id="4371" r:id="rId50"/>
    <p:sldId id="4477" r:id="rId51"/>
    <p:sldId id="4478" r:id="rId52"/>
    <p:sldId id="4409" r:id="rId53"/>
    <p:sldId id="4410" r:id="rId54"/>
    <p:sldId id="4411" r:id="rId55"/>
    <p:sldId id="4412" r:id="rId56"/>
    <p:sldId id="4413" r:id="rId57"/>
    <p:sldId id="4415" r:id="rId58"/>
    <p:sldId id="4416" r:id="rId59"/>
    <p:sldId id="4424" r:id="rId60"/>
    <p:sldId id="4425" r:id="rId61"/>
    <p:sldId id="4426" r:id="rId62"/>
    <p:sldId id="4427" r:id="rId63"/>
    <p:sldId id="4428" r:id="rId64"/>
    <p:sldId id="4429" r:id="rId65"/>
    <p:sldId id="4430" r:id="rId66"/>
    <p:sldId id="4431" r:id="rId67"/>
    <p:sldId id="4432" r:id="rId68"/>
    <p:sldId id="4433" r:id="rId69"/>
    <p:sldId id="4436" r:id="rId70"/>
    <p:sldId id="4442" r:id="rId71"/>
    <p:sldId id="4443" r:id="rId72"/>
    <p:sldId id="4387" r:id="rId73"/>
    <p:sldId id="4293" r:id="rId74"/>
    <p:sldId id="4291" r:id="rId75"/>
    <p:sldId id="4400" r:id="rId76"/>
    <p:sldId id="4292" r:id="rId77"/>
    <p:sldId id="4402" r:id="rId78"/>
    <p:sldId id="4408" r:id="rId79"/>
    <p:sldId id="4405" r:id="rId80"/>
    <p:sldId id="4406" r:id="rId81"/>
    <p:sldId id="4407" r:id="rId82"/>
    <p:sldId id="4401" r:id="rId83"/>
    <p:sldId id="4394" r:id="rId84"/>
    <p:sldId id="4395" r:id="rId85"/>
    <p:sldId id="4396" r:id="rId86"/>
    <p:sldId id="4388" r:id="rId87"/>
    <p:sldId id="4389" r:id="rId88"/>
    <p:sldId id="4390" r:id="rId89"/>
    <p:sldId id="4391" r:id="rId90"/>
    <p:sldId id="4392" r:id="rId91"/>
    <p:sldId id="4393" r:id="rId92"/>
    <p:sldId id="4276" r:id="rId93"/>
    <p:sldId id="4399"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1E4071-FF51-632F-6DC7-BC1CEE3606F4}" name="Michael Berkshire" initials="MB" userId="S::michael.berkshire@datumrpo.com::979e1cc8-4b2d-4c1a-99c2-01f55e2c9b5a" providerId="AD"/>
  <p188:author id="{6E59C1BE-C3E8-78CB-954B-09E950B0F822}" name="Tina Hogan" initials="TH" userId="S::Tina.Hogan@Staffline.co.uk::94b78a3d-59f3-4279-a1ef-6f4ad22d56cf"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microsoft.com/office/2018/10/relationships/authors" Targe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notesMaster" Target="notesMasters/notesMaster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na Hogan" userId="94b78a3d-59f3-4279-a1ef-6f4ad22d56cf" providerId="ADAL" clId="{64086BB6-934A-4861-8D41-B76FFD73BCB1}"/>
    <pc:docChg chg="delSld">
      <pc:chgData name="Tina Hogan" userId="94b78a3d-59f3-4279-a1ef-6f4ad22d56cf" providerId="ADAL" clId="{64086BB6-934A-4861-8D41-B76FFD73BCB1}" dt="2022-11-10T11:11:29.355" v="8" actId="47"/>
      <pc:docMkLst>
        <pc:docMk/>
      </pc:docMkLst>
      <pc:sldChg chg="del">
        <pc:chgData name="Tina Hogan" userId="94b78a3d-59f3-4279-a1ef-6f4ad22d56cf" providerId="ADAL" clId="{64086BB6-934A-4861-8D41-B76FFD73BCB1}" dt="2022-11-10T11:11:26.676" v="1" actId="47"/>
        <pc:sldMkLst>
          <pc:docMk/>
          <pc:sldMk cId="3154811674" sldId="4278"/>
        </pc:sldMkLst>
      </pc:sldChg>
      <pc:sldChg chg="del">
        <pc:chgData name="Tina Hogan" userId="94b78a3d-59f3-4279-a1ef-6f4ad22d56cf" providerId="ADAL" clId="{64086BB6-934A-4861-8D41-B76FFD73BCB1}" dt="2022-11-10T11:11:27.094" v="2" actId="47"/>
        <pc:sldMkLst>
          <pc:docMk/>
          <pc:sldMk cId="3463644477" sldId="4279"/>
        </pc:sldMkLst>
      </pc:sldChg>
      <pc:sldChg chg="del">
        <pc:chgData name="Tina Hogan" userId="94b78a3d-59f3-4279-a1ef-6f4ad22d56cf" providerId="ADAL" clId="{64086BB6-934A-4861-8D41-B76FFD73BCB1}" dt="2022-11-10T11:11:27.423" v="3" actId="47"/>
        <pc:sldMkLst>
          <pc:docMk/>
          <pc:sldMk cId="3057602591" sldId="4280"/>
        </pc:sldMkLst>
      </pc:sldChg>
      <pc:sldChg chg="del">
        <pc:chgData name="Tina Hogan" userId="94b78a3d-59f3-4279-a1ef-6f4ad22d56cf" providerId="ADAL" clId="{64086BB6-934A-4861-8D41-B76FFD73BCB1}" dt="2022-11-10T11:11:27.663" v="4" actId="47"/>
        <pc:sldMkLst>
          <pc:docMk/>
          <pc:sldMk cId="2002783646" sldId="4281"/>
        </pc:sldMkLst>
      </pc:sldChg>
      <pc:sldChg chg="del">
        <pc:chgData name="Tina Hogan" userId="94b78a3d-59f3-4279-a1ef-6f4ad22d56cf" providerId="ADAL" clId="{64086BB6-934A-4861-8D41-B76FFD73BCB1}" dt="2022-11-10T11:11:27.890" v="5" actId="47"/>
        <pc:sldMkLst>
          <pc:docMk/>
          <pc:sldMk cId="357732207" sldId="4282"/>
        </pc:sldMkLst>
      </pc:sldChg>
      <pc:sldChg chg="del">
        <pc:chgData name="Tina Hogan" userId="94b78a3d-59f3-4279-a1ef-6f4ad22d56cf" providerId="ADAL" clId="{64086BB6-934A-4861-8D41-B76FFD73BCB1}" dt="2022-11-10T11:11:28.402" v="7" actId="47"/>
        <pc:sldMkLst>
          <pc:docMk/>
          <pc:sldMk cId="3485462588" sldId="4286"/>
        </pc:sldMkLst>
      </pc:sldChg>
      <pc:sldChg chg="del">
        <pc:chgData name="Tina Hogan" userId="94b78a3d-59f3-4279-a1ef-6f4ad22d56cf" providerId="ADAL" clId="{64086BB6-934A-4861-8D41-B76FFD73BCB1}" dt="2022-11-10T11:11:29.355" v="8" actId="47"/>
        <pc:sldMkLst>
          <pc:docMk/>
          <pc:sldMk cId="964717343" sldId="4287"/>
        </pc:sldMkLst>
      </pc:sldChg>
      <pc:sldChg chg="del">
        <pc:chgData name="Tina Hogan" userId="94b78a3d-59f3-4279-a1ef-6f4ad22d56cf" providerId="ADAL" clId="{64086BB6-934A-4861-8D41-B76FFD73BCB1}" dt="2022-11-10T11:11:28.122" v="6" actId="47"/>
        <pc:sldMkLst>
          <pc:docMk/>
          <pc:sldMk cId="2281423380" sldId="4358"/>
        </pc:sldMkLst>
      </pc:sldChg>
      <pc:sldChg chg="del">
        <pc:chgData name="Tina Hogan" userId="94b78a3d-59f3-4279-a1ef-6f4ad22d56cf" providerId="ADAL" clId="{64086BB6-934A-4861-8D41-B76FFD73BCB1}" dt="2022-11-10T11:11:26.229" v="0" actId="47"/>
        <pc:sldMkLst>
          <pc:docMk/>
          <pc:sldMk cId="1128019867" sldId="4359"/>
        </pc:sldMkLst>
      </pc:sldChg>
    </pc:docChg>
  </pc:docChgLst>
</pc:chgInfo>
</file>

<file path=ppt/comments/modernComment_110E_8873322B.xml><?xml version="1.0" encoding="utf-8"?>
<p188:cmLst xmlns:a="http://schemas.openxmlformats.org/drawingml/2006/main" xmlns:r="http://schemas.openxmlformats.org/officeDocument/2006/relationships" xmlns:p188="http://schemas.microsoft.com/office/powerpoint/2018/8/main">
  <p188:cm id="{2868C94B-0327-4156-879D-F409E0B7875E}" authorId="{981E4071-FF51-632F-6DC7-BC1CEE3606F4}" created="2022-11-04T16:26:13.336">
    <pc:sldMkLst xmlns:pc="http://schemas.microsoft.com/office/powerpoint/2013/main/command">
      <pc:docMk/>
      <pc:sldMk cId="2289250859" sldId="4366"/>
    </pc:sldMkLst>
    <p188:replyLst>
      <p188:reply id="{CE7D133F-AB3B-4825-A069-64BF7564041D}" authorId="{6E59C1BE-C3E8-78CB-954B-09E950B0F822}" created="2022-11-10T08:52:13.076">
        <p188:txBody>
          <a:bodyPr/>
          <a:lstStyle/>
          <a:p>
            <a:r>
              <a:rPr lang="en-GB"/>
              <a:t>Amended [@Michael Berkshire]</a:t>
            </a:r>
          </a:p>
        </p188:txBody>
      </p188:reply>
    </p188:replyLst>
    <p188:txBody>
      <a:bodyPr/>
      <a:lstStyle/>
      <a:p>
        <a:r>
          <a:rPr lang="en-US"/>
          <a:t>Please change this to "You will not receive a complete and correct invoice"</a:t>
        </a:r>
      </a:p>
    </p188:txBody>
  </p188:cm>
</p188:cmLst>
</file>

<file path=ppt/comments/modernComment_1112_F7D20F18.xml><?xml version="1.0" encoding="utf-8"?>
<p188:cmLst xmlns:a="http://schemas.openxmlformats.org/drawingml/2006/main" xmlns:r="http://schemas.openxmlformats.org/officeDocument/2006/relationships" xmlns:p188="http://schemas.microsoft.com/office/powerpoint/2018/8/main">
  <p188:cm id="{BC2404F3-F662-4609-BB80-FB0ACB5D6069}" authorId="{981E4071-FF51-632F-6DC7-BC1CEE3606F4}" created="2022-11-07T08:46:03.009">
    <pc:sldMkLst xmlns:pc="http://schemas.microsoft.com/office/powerpoint/2013/main/command">
      <pc:docMk/>
      <pc:sldMk cId="4157738776" sldId="4370"/>
    </pc:sldMkLst>
    <p188:txBody>
      <a:bodyPr/>
      <a:lstStyle/>
      <a:p>
        <a:r>
          <a:rPr lang="en-US"/>
          <a:t>This report is not the same format as teh one in Datum, please can you recreate this page with the DAtum Version please. </a:t>
        </a:r>
      </a:p>
    </p188:txBody>
  </p188:cm>
</p188:cmLst>
</file>

<file path=ppt/comments/modernComment_112F_79C2E081.xml><?xml version="1.0" encoding="utf-8"?>
<p188:cmLst xmlns:a="http://schemas.openxmlformats.org/drawingml/2006/main" xmlns:r="http://schemas.openxmlformats.org/officeDocument/2006/relationships" xmlns:p188="http://schemas.microsoft.com/office/powerpoint/2018/8/main">
  <p188:cm id="{A31818E7-8499-42CB-B52E-E78B9287F8B3}" authorId="{981E4071-FF51-632F-6DC7-BC1CEE3606F4}" created="2022-11-04T16:27:33.151">
    <pc:sldMkLst xmlns:pc="http://schemas.microsoft.com/office/powerpoint/2013/main/command">
      <pc:docMk/>
      <pc:sldMk cId="2042814593" sldId="4399"/>
    </pc:sldMkLst>
    <p188:txBody>
      <a:bodyPr/>
      <a:lstStyle/>
      <a:p>
        <a:r>
          <a:rPr lang="en-US"/>
          <a:t>Can we add in teh use of reports now, lock reports and the view of the financial reports</a:t>
        </a:r>
      </a:p>
    </p188:txBody>
  </p188:cm>
</p188:cmLst>
</file>

<file path=ppt/comments/modernComment_1165_A6C6F53.xml><?xml version="1.0" encoding="utf-8"?>
<p188:cmLst xmlns:a="http://schemas.openxmlformats.org/drawingml/2006/main" xmlns:r="http://schemas.openxmlformats.org/officeDocument/2006/relationships" xmlns:p188="http://schemas.microsoft.com/office/powerpoint/2018/8/main">
  <p188:cm id="{ED03A855-4A3F-413B-B837-24FE74BC732B}" authorId="{981E4071-FF51-632F-6DC7-BC1CEE3606F4}" created="2022-11-04T16:21:48.909">
    <pc:sldMkLst xmlns:pc="http://schemas.microsoft.com/office/powerpoint/2013/main/command">
      <pc:docMk/>
      <pc:sldMk cId="174878547" sldId="4453"/>
    </pc:sldMkLst>
    <p188:replyLst>
      <p188:reply id="{1A4EEBC9-4255-4678-9DD2-668BF12442C8}" authorId="{6E59C1BE-C3E8-78CB-954B-09E950B0F822}" created="2022-11-10T08:48:22.076">
        <p188:txBody>
          <a:bodyPr/>
          <a:lstStyle/>
          <a:p>
            <a:r>
              <a:rPr lang="en-GB"/>
              <a:t>Amended [@Michael Berkshire]</a:t>
            </a:r>
          </a:p>
        </p188:txBody>
      </p188:reply>
    </p188:replyLst>
    <p188:txBody>
      <a:bodyPr/>
      <a:lstStyle/>
      <a:p>
        <a:r>
          <a:rPr lang="en-US"/>
          <a:t>Please change this to Shift details adjsutmetns only - We do not want the agencies doing adjustments on timesheets as teh skip the approval process</a:t>
        </a:r>
      </a:p>
    </p188:txBody>
  </p188:cm>
</p188:cmLst>
</file>

<file path=ppt/comments/modernComment_1168_B61D23E2.xml><?xml version="1.0" encoding="utf-8"?>
<p188:cmLst xmlns:a="http://schemas.openxmlformats.org/drawingml/2006/main" xmlns:r="http://schemas.openxmlformats.org/officeDocument/2006/relationships" xmlns:p188="http://schemas.microsoft.com/office/powerpoint/2018/8/main">
  <p188:cm id="{516351D0-E690-4E50-8CFD-EA556FA6F5C2}" authorId="{981E4071-FF51-632F-6DC7-BC1CEE3606F4}" created="2022-11-04T16:23:32.694">
    <pc:sldMkLst xmlns:pc="http://schemas.microsoft.com/office/powerpoint/2013/main/command">
      <pc:docMk/>
      <pc:sldMk cId="3055363042" sldId="4456"/>
    </pc:sldMkLst>
    <p188:txBody>
      <a:bodyPr/>
      <a:lstStyle/>
      <a:p>
        <a:r>
          <a:rPr lang="en-US"/>
          <a:t>Remove this please as historic adjustments for agencies are not allowed as the customers do not want the invoices for previous weeks when the previous weeks invoicing is closed</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3F7C6A-EBE0-4330-8CAE-329A1A4609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6EC00BC9-2535-4A13-820D-65C09159358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DD5404-4474-42E3-A1B3-F514807479B2}" type="datetimeFigureOut">
              <a:rPr lang="en-GB" smtClean="0"/>
              <a:t>10/11/2022</a:t>
            </a:fld>
            <a:endParaRPr lang="en-GB"/>
          </a:p>
        </p:txBody>
      </p:sp>
      <p:sp>
        <p:nvSpPr>
          <p:cNvPr id="4" name="Footer Placeholder 3">
            <a:extLst>
              <a:ext uri="{FF2B5EF4-FFF2-40B4-BE49-F238E27FC236}">
                <a16:creationId xmlns:a16="http://schemas.microsoft.com/office/drawing/2014/main" id="{3AB28053-5CCD-407B-A44A-039BF19773F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8070F95-BEB0-4070-9351-3B476D401D8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38003E-F6FD-4072-AB12-8E935A4EFAA8}" type="slidenum">
              <a:rPr lang="en-GB" smtClean="0"/>
              <a:t>‹#›</a:t>
            </a:fld>
            <a:endParaRPr lang="en-GB"/>
          </a:p>
        </p:txBody>
      </p:sp>
    </p:spTree>
    <p:extLst>
      <p:ext uri="{BB962C8B-B14F-4D97-AF65-F5344CB8AC3E}">
        <p14:creationId xmlns:p14="http://schemas.microsoft.com/office/powerpoint/2010/main" val="15448558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DBA69F-8434-421B-9DFB-2C901B945573}" type="datetimeFigureOut">
              <a:rPr lang="en-GB" smtClean="0"/>
              <a:t>10/11/2022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65B119-3D3D-4B4C-A882-65BD6A805EB5}" type="slidenum">
              <a:rPr lang="en-GB" smtClean="0"/>
              <a:t>‹#›</a:t>
            </a:fld>
            <a:endParaRPr lang="en-GB"/>
          </a:p>
        </p:txBody>
      </p:sp>
    </p:spTree>
    <p:extLst>
      <p:ext uri="{BB962C8B-B14F-4D97-AF65-F5344CB8AC3E}">
        <p14:creationId xmlns:p14="http://schemas.microsoft.com/office/powerpoint/2010/main" val="3866623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9</a:t>
            </a:fld>
            <a:endParaRPr lang="en-GB"/>
          </a:p>
        </p:txBody>
      </p:sp>
    </p:spTree>
    <p:extLst>
      <p:ext uri="{BB962C8B-B14F-4D97-AF65-F5344CB8AC3E}">
        <p14:creationId xmlns:p14="http://schemas.microsoft.com/office/powerpoint/2010/main" val="1823215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23</a:t>
            </a:fld>
            <a:endParaRPr lang="en-GB"/>
          </a:p>
        </p:txBody>
      </p:sp>
    </p:spTree>
    <p:extLst>
      <p:ext uri="{BB962C8B-B14F-4D97-AF65-F5344CB8AC3E}">
        <p14:creationId xmlns:p14="http://schemas.microsoft.com/office/powerpoint/2010/main" val="1724704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24</a:t>
            </a:fld>
            <a:endParaRPr lang="en-GB"/>
          </a:p>
        </p:txBody>
      </p:sp>
    </p:spTree>
    <p:extLst>
      <p:ext uri="{BB962C8B-B14F-4D97-AF65-F5344CB8AC3E}">
        <p14:creationId xmlns:p14="http://schemas.microsoft.com/office/powerpoint/2010/main" val="3350565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25</a:t>
            </a:fld>
            <a:endParaRPr lang="en-GB"/>
          </a:p>
        </p:txBody>
      </p:sp>
    </p:spTree>
    <p:extLst>
      <p:ext uri="{BB962C8B-B14F-4D97-AF65-F5344CB8AC3E}">
        <p14:creationId xmlns:p14="http://schemas.microsoft.com/office/powerpoint/2010/main" val="1117800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26</a:t>
            </a:fld>
            <a:endParaRPr lang="en-GB"/>
          </a:p>
        </p:txBody>
      </p:sp>
    </p:spTree>
    <p:extLst>
      <p:ext uri="{BB962C8B-B14F-4D97-AF65-F5344CB8AC3E}">
        <p14:creationId xmlns:p14="http://schemas.microsoft.com/office/powerpoint/2010/main" val="1664202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27</a:t>
            </a:fld>
            <a:endParaRPr lang="en-GB"/>
          </a:p>
        </p:txBody>
      </p:sp>
    </p:spTree>
    <p:extLst>
      <p:ext uri="{BB962C8B-B14F-4D97-AF65-F5344CB8AC3E}">
        <p14:creationId xmlns:p14="http://schemas.microsoft.com/office/powerpoint/2010/main" val="4287869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28</a:t>
            </a:fld>
            <a:endParaRPr lang="en-GB"/>
          </a:p>
        </p:txBody>
      </p:sp>
    </p:spTree>
    <p:extLst>
      <p:ext uri="{BB962C8B-B14F-4D97-AF65-F5344CB8AC3E}">
        <p14:creationId xmlns:p14="http://schemas.microsoft.com/office/powerpoint/2010/main" val="4174684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29</a:t>
            </a:fld>
            <a:endParaRPr lang="en-GB"/>
          </a:p>
        </p:txBody>
      </p:sp>
    </p:spTree>
    <p:extLst>
      <p:ext uri="{BB962C8B-B14F-4D97-AF65-F5344CB8AC3E}">
        <p14:creationId xmlns:p14="http://schemas.microsoft.com/office/powerpoint/2010/main" val="1005620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30</a:t>
            </a:fld>
            <a:endParaRPr lang="en-GB"/>
          </a:p>
        </p:txBody>
      </p:sp>
    </p:spTree>
    <p:extLst>
      <p:ext uri="{BB962C8B-B14F-4D97-AF65-F5344CB8AC3E}">
        <p14:creationId xmlns:p14="http://schemas.microsoft.com/office/powerpoint/2010/main" val="1088082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32</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33</a:t>
            </a:fld>
            <a:endParaRPr lang="en-GB"/>
          </a:p>
        </p:txBody>
      </p:sp>
    </p:spTree>
    <p:extLst>
      <p:ext uri="{BB962C8B-B14F-4D97-AF65-F5344CB8AC3E}">
        <p14:creationId xmlns:p14="http://schemas.microsoft.com/office/powerpoint/2010/main" val="1724704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10</a:t>
            </a:fld>
            <a:endParaRPr lang="en-GB"/>
          </a:p>
        </p:txBody>
      </p:sp>
    </p:spTree>
    <p:extLst>
      <p:ext uri="{BB962C8B-B14F-4D97-AF65-F5344CB8AC3E}">
        <p14:creationId xmlns:p14="http://schemas.microsoft.com/office/powerpoint/2010/main" val="431247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34</a:t>
            </a:fld>
            <a:endParaRPr lang="en-GB"/>
          </a:p>
        </p:txBody>
      </p:sp>
    </p:spTree>
    <p:extLst>
      <p:ext uri="{BB962C8B-B14F-4D97-AF65-F5344CB8AC3E}">
        <p14:creationId xmlns:p14="http://schemas.microsoft.com/office/powerpoint/2010/main" val="3350565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35</a:t>
            </a:fld>
            <a:endParaRPr lang="en-GB"/>
          </a:p>
        </p:txBody>
      </p:sp>
    </p:spTree>
    <p:extLst>
      <p:ext uri="{BB962C8B-B14F-4D97-AF65-F5344CB8AC3E}">
        <p14:creationId xmlns:p14="http://schemas.microsoft.com/office/powerpoint/2010/main" val="11178006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36</a:t>
            </a:fld>
            <a:endParaRPr lang="en-GB"/>
          </a:p>
        </p:txBody>
      </p:sp>
    </p:spTree>
    <p:extLst>
      <p:ext uri="{BB962C8B-B14F-4D97-AF65-F5344CB8AC3E}">
        <p14:creationId xmlns:p14="http://schemas.microsoft.com/office/powerpoint/2010/main" val="16642028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37</a:t>
            </a:fld>
            <a:endParaRPr lang="en-GB"/>
          </a:p>
        </p:txBody>
      </p:sp>
    </p:spTree>
    <p:extLst>
      <p:ext uri="{BB962C8B-B14F-4D97-AF65-F5344CB8AC3E}">
        <p14:creationId xmlns:p14="http://schemas.microsoft.com/office/powerpoint/2010/main" val="42878692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38</a:t>
            </a:fld>
            <a:endParaRPr lang="en-GB"/>
          </a:p>
        </p:txBody>
      </p:sp>
    </p:spTree>
    <p:extLst>
      <p:ext uri="{BB962C8B-B14F-4D97-AF65-F5344CB8AC3E}">
        <p14:creationId xmlns:p14="http://schemas.microsoft.com/office/powerpoint/2010/main" val="4174684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39</a:t>
            </a:fld>
            <a:endParaRPr lang="en-GB"/>
          </a:p>
        </p:txBody>
      </p:sp>
    </p:spTree>
    <p:extLst>
      <p:ext uri="{BB962C8B-B14F-4D97-AF65-F5344CB8AC3E}">
        <p14:creationId xmlns:p14="http://schemas.microsoft.com/office/powerpoint/2010/main" val="10056206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40</a:t>
            </a:fld>
            <a:endParaRPr lang="en-GB"/>
          </a:p>
        </p:txBody>
      </p:sp>
    </p:spTree>
    <p:extLst>
      <p:ext uri="{BB962C8B-B14F-4D97-AF65-F5344CB8AC3E}">
        <p14:creationId xmlns:p14="http://schemas.microsoft.com/office/powerpoint/2010/main" val="10880828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42</a:t>
            </a:fld>
            <a:endParaRPr lang="en-GB"/>
          </a:p>
        </p:txBody>
      </p:sp>
    </p:spTree>
    <p:extLst>
      <p:ext uri="{BB962C8B-B14F-4D97-AF65-F5344CB8AC3E}">
        <p14:creationId xmlns:p14="http://schemas.microsoft.com/office/powerpoint/2010/main" val="20622896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43</a:t>
            </a:fld>
            <a:endParaRPr lang="en-GB"/>
          </a:p>
        </p:txBody>
      </p:sp>
    </p:spTree>
    <p:extLst>
      <p:ext uri="{BB962C8B-B14F-4D97-AF65-F5344CB8AC3E}">
        <p14:creationId xmlns:p14="http://schemas.microsoft.com/office/powerpoint/2010/main" val="42561920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44</a:t>
            </a:fld>
            <a:endParaRPr lang="en-GB"/>
          </a:p>
        </p:txBody>
      </p:sp>
    </p:spTree>
    <p:extLst>
      <p:ext uri="{BB962C8B-B14F-4D97-AF65-F5344CB8AC3E}">
        <p14:creationId xmlns:p14="http://schemas.microsoft.com/office/powerpoint/2010/main" val="821735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15</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45</a:t>
            </a:fld>
            <a:endParaRPr lang="en-GB"/>
          </a:p>
        </p:txBody>
      </p:sp>
    </p:spTree>
    <p:extLst>
      <p:ext uri="{BB962C8B-B14F-4D97-AF65-F5344CB8AC3E}">
        <p14:creationId xmlns:p14="http://schemas.microsoft.com/office/powerpoint/2010/main" val="14831736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46</a:t>
            </a:fld>
            <a:endParaRPr lang="en-GB"/>
          </a:p>
        </p:txBody>
      </p:sp>
    </p:spTree>
    <p:extLst>
      <p:ext uri="{BB962C8B-B14F-4D97-AF65-F5344CB8AC3E}">
        <p14:creationId xmlns:p14="http://schemas.microsoft.com/office/powerpoint/2010/main" val="42903430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49</a:t>
            </a:fld>
            <a:endParaRPr lang="en-GB"/>
          </a:p>
        </p:txBody>
      </p:sp>
    </p:spTree>
    <p:extLst>
      <p:ext uri="{BB962C8B-B14F-4D97-AF65-F5344CB8AC3E}">
        <p14:creationId xmlns:p14="http://schemas.microsoft.com/office/powerpoint/2010/main" val="723138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50</a:t>
            </a:fld>
            <a:endParaRPr lang="en-GB"/>
          </a:p>
        </p:txBody>
      </p:sp>
    </p:spTree>
    <p:extLst>
      <p:ext uri="{BB962C8B-B14F-4D97-AF65-F5344CB8AC3E}">
        <p14:creationId xmlns:p14="http://schemas.microsoft.com/office/powerpoint/2010/main" val="32172250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51</a:t>
            </a:fld>
            <a:endParaRPr lang="en-GB"/>
          </a:p>
        </p:txBody>
      </p:sp>
    </p:spTree>
    <p:extLst>
      <p:ext uri="{BB962C8B-B14F-4D97-AF65-F5344CB8AC3E}">
        <p14:creationId xmlns:p14="http://schemas.microsoft.com/office/powerpoint/2010/main" val="17944687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52</a:t>
            </a:fld>
            <a:endParaRPr lang="en-GB"/>
          </a:p>
        </p:txBody>
      </p:sp>
    </p:spTree>
    <p:extLst>
      <p:ext uri="{BB962C8B-B14F-4D97-AF65-F5344CB8AC3E}">
        <p14:creationId xmlns:p14="http://schemas.microsoft.com/office/powerpoint/2010/main" val="12234167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53</a:t>
            </a:fld>
            <a:endParaRPr lang="en-GB"/>
          </a:p>
        </p:txBody>
      </p:sp>
    </p:spTree>
    <p:extLst>
      <p:ext uri="{BB962C8B-B14F-4D97-AF65-F5344CB8AC3E}">
        <p14:creationId xmlns:p14="http://schemas.microsoft.com/office/powerpoint/2010/main" val="25260399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54</a:t>
            </a:fld>
            <a:endParaRPr lang="en-GB"/>
          </a:p>
        </p:txBody>
      </p:sp>
    </p:spTree>
    <p:extLst>
      <p:ext uri="{BB962C8B-B14F-4D97-AF65-F5344CB8AC3E}">
        <p14:creationId xmlns:p14="http://schemas.microsoft.com/office/powerpoint/2010/main" val="26656504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55</a:t>
            </a:fld>
            <a:endParaRPr lang="en-GB"/>
          </a:p>
        </p:txBody>
      </p:sp>
    </p:spTree>
    <p:extLst>
      <p:ext uri="{BB962C8B-B14F-4D97-AF65-F5344CB8AC3E}">
        <p14:creationId xmlns:p14="http://schemas.microsoft.com/office/powerpoint/2010/main" val="32751115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56</a:t>
            </a:fld>
            <a:endParaRPr lang="en-GB"/>
          </a:p>
        </p:txBody>
      </p:sp>
    </p:spTree>
    <p:extLst>
      <p:ext uri="{BB962C8B-B14F-4D97-AF65-F5344CB8AC3E}">
        <p14:creationId xmlns:p14="http://schemas.microsoft.com/office/powerpoint/2010/main" val="2047243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16</a:t>
            </a:fld>
            <a:endParaRPr lang="en-GB"/>
          </a:p>
        </p:txBody>
      </p:sp>
    </p:spTree>
    <p:extLst>
      <p:ext uri="{BB962C8B-B14F-4D97-AF65-F5344CB8AC3E}">
        <p14:creationId xmlns:p14="http://schemas.microsoft.com/office/powerpoint/2010/main" val="17247049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57</a:t>
            </a:fld>
            <a:endParaRPr lang="en-GB"/>
          </a:p>
        </p:txBody>
      </p:sp>
    </p:spTree>
    <p:extLst>
      <p:ext uri="{BB962C8B-B14F-4D97-AF65-F5344CB8AC3E}">
        <p14:creationId xmlns:p14="http://schemas.microsoft.com/office/powerpoint/2010/main" val="26355687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58</a:t>
            </a:fld>
            <a:endParaRPr lang="en-GB"/>
          </a:p>
        </p:txBody>
      </p:sp>
    </p:spTree>
    <p:extLst>
      <p:ext uri="{BB962C8B-B14F-4D97-AF65-F5344CB8AC3E}">
        <p14:creationId xmlns:p14="http://schemas.microsoft.com/office/powerpoint/2010/main" val="37465112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59</a:t>
            </a:fld>
            <a:endParaRPr lang="en-GB"/>
          </a:p>
        </p:txBody>
      </p:sp>
    </p:spTree>
    <p:extLst>
      <p:ext uri="{BB962C8B-B14F-4D97-AF65-F5344CB8AC3E}">
        <p14:creationId xmlns:p14="http://schemas.microsoft.com/office/powerpoint/2010/main" val="20162987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60</a:t>
            </a:fld>
            <a:endParaRPr lang="en-GB"/>
          </a:p>
        </p:txBody>
      </p:sp>
    </p:spTree>
    <p:extLst>
      <p:ext uri="{BB962C8B-B14F-4D97-AF65-F5344CB8AC3E}">
        <p14:creationId xmlns:p14="http://schemas.microsoft.com/office/powerpoint/2010/main" val="5572262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61</a:t>
            </a:fld>
            <a:endParaRPr lang="en-GB"/>
          </a:p>
        </p:txBody>
      </p:sp>
    </p:spTree>
    <p:extLst>
      <p:ext uri="{BB962C8B-B14F-4D97-AF65-F5344CB8AC3E}">
        <p14:creationId xmlns:p14="http://schemas.microsoft.com/office/powerpoint/2010/main" val="41433678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62</a:t>
            </a:fld>
            <a:endParaRPr lang="en-GB"/>
          </a:p>
        </p:txBody>
      </p:sp>
    </p:spTree>
    <p:extLst>
      <p:ext uri="{BB962C8B-B14F-4D97-AF65-F5344CB8AC3E}">
        <p14:creationId xmlns:p14="http://schemas.microsoft.com/office/powerpoint/2010/main" val="11495941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63</a:t>
            </a:fld>
            <a:endParaRPr lang="en-GB"/>
          </a:p>
        </p:txBody>
      </p:sp>
    </p:spTree>
    <p:extLst>
      <p:ext uri="{BB962C8B-B14F-4D97-AF65-F5344CB8AC3E}">
        <p14:creationId xmlns:p14="http://schemas.microsoft.com/office/powerpoint/2010/main" val="12108124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64</a:t>
            </a:fld>
            <a:endParaRPr lang="en-GB"/>
          </a:p>
        </p:txBody>
      </p:sp>
    </p:spTree>
    <p:extLst>
      <p:ext uri="{BB962C8B-B14F-4D97-AF65-F5344CB8AC3E}">
        <p14:creationId xmlns:p14="http://schemas.microsoft.com/office/powerpoint/2010/main" val="4855304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65</a:t>
            </a:fld>
            <a:endParaRPr lang="en-GB"/>
          </a:p>
        </p:txBody>
      </p:sp>
    </p:spTree>
    <p:extLst>
      <p:ext uri="{BB962C8B-B14F-4D97-AF65-F5344CB8AC3E}">
        <p14:creationId xmlns:p14="http://schemas.microsoft.com/office/powerpoint/2010/main" val="34331433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66</a:t>
            </a:fld>
            <a:endParaRPr lang="en-GB"/>
          </a:p>
        </p:txBody>
      </p:sp>
    </p:spTree>
    <p:extLst>
      <p:ext uri="{BB962C8B-B14F-4D97-AF65-F5344CB8AC3E}">
        <p14:creationId xmlns:p14="http://schemas.microsoft.com/office/powerpoint/2010/main" val="2463035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17</a:t>
            </a:fld>
            <a:endParaRPr lang="en-GB"/>
          </a:p>
        </p:txBody>
      </p:sp>
    </p:spTree>
    <p:extLst>
      <p:ext uri="{BB962C8B-B14F-4D97-AF65-F5344CB8AC3E}">
        <p14:creationId xmlns:p14="http://schemas.microsoft.com/office/powerpoint/2010/main" val="17429646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67</a:t>
            </a:fld>
            <a:endParaRPr lang="en-GB"/>
          </a:p>
        </p:txBody>
      </p:sp>
    </p:spTree>
    <p:extLst>
      <p:ext uri="{BB962C8B-B14F-4D97-AF65-F5344CB8AC3E}">
        <p14:creationId xmlns:p14="http://schemas.microsoft.com/office/powerpoint/2010/main" val="40441018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68</a:t>
            </a:fld>
            <a:endParaRPr lang="en-GB"/>
          </a:p>
        </p:txBody>
      </p:sp>
    </p:spTree>
    <p:extLst>
      <p:ext uri="{BB962C8B-B14F-4D97-AF65-F5344CB8AC3E}">
        <p14:creationId xmlns:p14="http://schemas.microsoft.com/office/powerpoint/2010/main" val="15543309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70</a:t>
            </a:fld>
            <a:endParaRPr lang="en-GB"/>
          </a:p>
        </p:txBody>
      </p:sp>
    </p:spTree>
    <p:extLst>
      <p:ext uri="{BB962C8B-B14F-4D97-AF65-F5344CB8AC3E}">
        <p14:creationId xmlns:p14="http://schemas.microsoft.com/office/powerpoint/2010/main" val="7537282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71</a:t>
            </a:fld>
            <a:endParaRPr lang="en-GB"/>
          </a:p>
        </p:txBody>
      </p:sp>
    </p:spTree>
    <p:extLst>
      <p:ext uri="{BB962C8B-B14F-4D97-AF65-F5344CB8AC3E}">
        <p14:creationId xmlns:p14="http://schemas.microsoft.com/office/powerpoint/2010/main" val="24797787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72</a:t>
            </a:fld>
            <a:endParaRPr lang="en-GB"/>
          </a:p>
        </p:txBody>
      </p:sp>
    </p:spTree>
    <p:extLst>
      <p:ext uri="{BB962C8B-B14F-4D97-AF65-F5344CB8AC3E}">
        <p14:creationId xmlns:p14="http://schemas.microsoft.com/office/powerpoint/2010/main" val="20148810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73</a:t>
            </a:fld>
            <a:endParaRPr lang="en-GB"/>
          </a:p>
        </p:txBody>
      </p:sp>
    </p:spTree>
    <p:extLst>
      <p:ext uri="{BB962C8B-B14F-4D97-AF65-F5344CB8AC3E}">
        <p14:creationId xmlns:p14="http://schemas.microsoft.com/office/powerpoint/2010/main" val="22685706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75</a:t>
            </a:fld>
            <a:endParaRPr lang="en-GB"/>
          </a:p>
        </p:txBody>
      </p:sp>
    </p:spTree>
    <p:extLst>
      <p:ext uri="{BB962C8B-B14F-4D97-AF65-F5344CB8AC3E}">
        <p14:creationId xmlns:p14="http://schemas.microsoft.com/office/powerpoint/2010/main" val="8232909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76</a:t>
            </a:fld>
            <a:endParaRPr lang="en-GB"/>
          </a:p>
        </p:txBody>
      </p:sp>
    </p:spTree>
    <p:extLst>
      <p:ext uri="{BB962C8B-B14F-4D97-AF65-F5344CB8AC3E}">
        <p14:creationId xmlns:p14="http://schemas.microsoft.com/office/powerpoint/2010/main" val="9345923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77</a:t>
            </a:fld>
            <a:endParaRPr lang="en-GB"/>
          </a:p>
        </p:txBody>
      </p:sp>
    </p:spTree>
    <p:extLst>
      <p:ext uri="{BB962C8B-B14F-4D97-AF65-F5344CB8AC3E}">
        <p14:creationId xmlns:p14="http://schemas.microsoft.com/office/powerpoint/2010/main" val="23601019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78</a:t>
            </a:fld>
            <a:endParaRPr lang="en-GB"/>
          </a:p>
        </p:txBody>
      </p:sp>
    </p:spTree>
    <p:extLst>
      <p:ext uri="{BB962C8B-B14F-4D97-AF65-F5344CB8AC3E}">
        <p14:creationId xmlns:p14="http://schemas.microsoft.com/office/powerpoint/2010/main" val="1565592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18</a:t>
            </a:fld>
            <a:endParaRPr lang="en-GB"/>
          </a:p>
        </p:txBody>
      </p:sp>
    </p:spTree>
    <p:extLst>
      <p:ext uri="{BB962C8B-B14F-4D97-AF65-F5344CB8AC3E}">
        <p14:creationId xmlns:p14="http://schemas.microsoft.com/office/powerpoint/2010/main" val="11236605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84</a:t>
            </a:fld>
            <a:endParaRPr lang="en-GB"/>
          </a:p>
        </p:txBody>
      </p:sp>
    </p:spTree>
    <p:extLst>
      <p:ext uri="{BB962C8B-B14F-4D97-AF65-F5344CB8AC3E}">
        <p14:creationId xmlns:p14="http://schemas.microsoft.com/office/powerpoint/2010/main" val="30819677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85</a:t>
            </a:fld>
            <a:endParaRPr lang="en-GB"/>
          </a:p>
        </p:txBody>
      </p:sp>
    </p:spTree>
    <p:extLst>
      <p:ext uri="{BB962C8B-B14F-4D97-AF65-F5344CB8AC3E}">
        <p14:creationId xmlns:p14="http://schemas.microsoft.com/office/powerpoint/2010/main" val="24399917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86</a:t>
            </a:fld>
            <a:endParaRPr lang="en-GB"/>
          </a:p>
        </p:txBody>
      </p:sp>
    </p:spTree>
    <p:extLst>
      <p:ext uri="{BB962C8B-B14F-4D97-AF65-F5344CB8AC3E}">
        <p14:creationId xmlns:p14="http://schemas.microsoft.com/office/powerpoint/2010/main" val="597406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87</a:t>
            </a:fld>
            <a:endParaRPr lang="en-GB"/>
          </a:p>
        </p:txBody>
      </p:sp>
    </p:spTree>
    <p:extLst>
      <p:ext uri="{BB962C8B-B14F-4D97-AF65-F5344CB8AC3E}">
        <p14:creationId xmlns:p14="http://schemas.microsoft.com/office/powerpoint/2010/main" val="30820915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88</a:t>
            </a:fld>
            <a:endParaRPr lang="en-GB"/>
          </a:p>
        </p:txBody>
      </p:sp>
    </p:spTree>
    <p:extLst>
      <p:ext uri="{BB962C8B-B14F-4D97-AF65-F5344CB8AC3E}">
        <p14:creationId xmlns:p14="http://schemas.microsoft.com/office/powerpoint/2010/main" val="12980898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89</a:t>
            </a:fld>
            <a:endParaRPr lang="en-GB"/>
          </a:p>
        </p:txBody>
      </p:sp>
    </p:spTree>
    <p:extLst>
      <p:ext uri="{BB962C8B-B14F-4D97-AF65-F5344CB8AC3E}">
        <p14:creationId xmlns:p14="http://schemas.microsoft.com/office/powerpoint/2010/main" val="4119037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19</a:t>
            </a:fld>
            <a:endParaRPr lang="en-GB"/>
          </a:p>
        </p:txBody>
      </p:sp>
    </p:spTree>
    <p:extLst>
      <p:ext uri="{BB962C8B-B14F-4D97-AF65-F5344CB8AC3E}">
        <p14:creationId xmlns:p14="http://schemas.microsoft.com/office/powerpoint/2010/main" val="3218443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20</a:t>
            </a:fld>
            <a:endParaRPr lang="en-GB"/>
          </a:p>
        </p:txBody>
      </p:sp>
    </p:spTree>
    <p:extLst>
      <p:ext uri="{BB962C8B-B14F-4D97-AF65-F5344CB8AC3E}">
        <p14:creationId xmlns:p14="http://schemas.microsoft.com/office/powerpoint/2010/main" val="1386886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22</a:t>
            </a:fld>
            <a:endParaRPr lang="en-GB"/>
          </a:p>
        </p:txBody>
      </p:sp>
    </p:spTree>
    <p:extLst>
      <p:ext uri="{BB962C8B-B14F-4D97-AF65-F5344CB8AC3E}">
        <p14:creationId xmlns:p14="http://schemas.microsoft.com/office/powerpoint/2010/main" val="246178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8D41C-4B88-4C00-8068-A7EDD5B175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7F268E3-85E4-41B9-946F-F3B7610D61F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45BA3B9-12C6-49B1-8DC6-82549F8B16C8}"/>
              </a:ext>
            </a:extLst>
          </p:cNvPr>
          <p:cNvSpPr>
            <a:spLocks noGrp="1"/>
          </p:cNvSpPr>
          <p:nvPr>
            <p:ph type="dt" sz="half" idx="10"/>
          </p:nvPr>
        </p:nvSpPr>
        <p:spPr>
          <a:xfrm>
            <a:off x="838200" y="6356350"/>
            <a:ext cx="2743200" cy="365125"/>
          </a:xfrm>
          <a:prstGeom prst="rect">
            <a:avLst/>
          </a:prstGeom>
        </p:spPr>
        <p:txBody>
          <a:bodyPr/>
          <a:lstStyle/>
          <a:p>
            <a:fld id="{C4C9DE45-037C-4E5D-90F2-ECEA68B69228}" type="datetime1">
              <a:rPr lang="en-GB" smtClean="0"/>
              <a:t>10/11/2022</a:t>
            </a:fld>
            <a:endParaRPr lang="en-GB"/>
          </a:p>
        </p:txBody>
      </p:sp>
      <p:sp>
        <p:nvSpPr>
          <p:cNvPr id="5" name="Footer Placeholder 4">
            <a:extLst>
              <a:ext uri="{FF2B5EF4-FFF2-40B4-BE49-F238E27FC236}">
                <a16:creationId xmlns:a16="http://schemas.microsoft.com/office/drawing/2014/main" id="{B61C0C11-24BD-413E-A044-409121B3555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9BED550A-A20B-4F89-B8F3-77EB1FA4A858}"/>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2229474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BE40B-388A-47F2-9F30-402213A598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D162457-1335-43A9-8E76-3A5523D9E1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8F301D-894C-49F6-B80E-8882701A3C83}"/>
              </a:ext>
            </a:extLst>
          </p:cNvPr>
          <p:cNvSpPr>
            <a:spLocks noGrp="1"/>
          </p:cNvSpPr>
          <p:nvPr>
            <p:ph type="dt" sz="half" idx="10"/>
          </p:nvPr>
        </p:nvSpPr>
        <p:spPr>
          <a:xfrm>
            <a:off x="838200" y="6356350"/>
            <a:ext cx="2743200" cy="365125"/>
          </a:xfrm>
          <a:prstGeom prst="rect">
            <a:avLst/>
          </a:prstGeom>
        </p:spPr>
        <p:txBody>
          <a:bodyPr/>
          <a:lstStyle/>
          <a:p>
            <a:fld id="{F6BB54C6-E302-4644-B10A-B1E753C59C17}" type="datetime1">
              <a:rPr lang="en-GB" smtClean="0"/>
              <a:t>10/11/2022</a:t>
            </a:fld>
            <a:endParaRPr lang="en-GB"/>
          </a:p>
        </p:txBody>
      </p:sp>
      <p:sp>
        <p:nvSpPr>
          <p:cNvPr id="5" name="Footer Placeholder 4">
            <a:extLst>
              <a:ext uri="{FF2B5EF4-FFF2-40B4-BE49-F238E27FC236}">
                <a16:creationId xmlns:a16="http://schemas.microsoft.com/office/drawing/2014/main" id="{43B5633D-766F-48D1-A7D2-BEDC292CD22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309503F2-D4E4-496E-91D3-2FAA1AD7DB95}"/>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4072908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98090C-825A-4E98-B106-69055C51FF2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435E3B5-63EB-4984-88C7-B61A77A0754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1C3049-44D0-44A7-B5C8-6E95A56D8A83}"/>
              </a:ext>
            </a:extLst>
          </p:cNvPr>
          <p:cNvSpPr>
            <a:spLocks noGrp="1"/>
          </p:cNvSpPr>
          <p:nvPr>
            <p:ph type="dt" sz="half" idx="10"/>
          </p:nvPr>
        </p:nvSpPr>
        <p:spPr>
          <a:xfrm>
            <a:off x="838200" y="6356350"/>
            <a:ext cx="2743200" cy="365125"/>
          </a:xfrm>
          <a:prstGeom prst="rect">
            <a:avLst/>
          </a:prstGeom>
        </p:spPr>
        <p:txBody>
          <a:bodyPr/>
          <a:lstStyle/>
          <a:p>
            <a:fld id="{0C9E007E-1945-47EB-A105-47C64D54E951}" type="datetime1">
              <a:rPr lang="en-GB" smtClean="0"/>
              <a:t>10/11/2022</a:t>
            </a:fld>
            <a:endParaRPr lang="en-GB"/>
          </a:p>
        </p:txBody>
      </p:sp>
      <p:sp>
        <p:nvSpPr>
          <p:cNvPr id="5" name="Footer Placeholder 4">
            <a:extLst>
              <a:ext uri="{FF2B5EF4-FFF2-40B4-BE49-F238E27FC236}">
                <a16:creationId xmlns:a16="http://schemas.microsoft.com/office/drawing/2014/main" id="{937D5E7E-4492-415C-B06C-0BD6CCA0D5F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4B99EC8-C7B6-4A8B-B719-03DB9B80DCC1}"/>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749358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9F8C1F1-98F2-4E3F-B518-B1911C38ED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6783616" y="2826934"/>
            <a:ext cx="8122923" cy="1722293"/>
          </a:xfrm>
          <a:prstGeom prst="rect">
            <a:avLst/>
          </a:prstGeom>
        </p:spPr>
      </p:pic>
      <p:sp>
        <p:nvSpPr>
          <p:cNvPr id="10" name="Title 1">
            <a:extLst>
              <a:ext uri="{FF2B5EF4-FFF2-40B4-BE49-F238E27FC236}">
                <a16:creationId xmlns:a16="http://schemas.microsoft.com/office/drawing/2014/main" id="{C03AF0D9-25F6-4A06-A818-68653AC90976}"/>
              </a:ext>
            </a:extLst>
          </p:cNvPr>
          <p:cNvSpPr>
            <a:spLocks noGrp="1"/>
          </p:cNvSpPr>
          <p:nvPr>
            <p:ph type="title" hasCustomPrompt="1"/>
          </p:nvPr>
        </p:nvSpPr>
        <p:spPr>
          <a:xfrm>
            <a:off x="669850" y="722093"/>
            <a:ext cx="7212291" cy="785715"/>
          </a:xfrm>
        </p:spPr>
        <p:txBody>
          <a:bodyPr lIns="0" tIns="0" rIns="0" bIns="0" anchor="t">
            <a:noAutofit/>
          </a:bodyPr>
          <a:lstStyle>
            <a:lvl1pPr>
              <a:defRPr sz="3200" b="1" i="0">
                <a:solidFill>
                  <a:srgbClr val="2D979F"/>
                </a:solidFill>
                <a:latin typeface="Calibri" panose="020F0502020204030204" pitchFamily="34" charset="0"/>
                <a:cs typeface="Calibri" panose="020F0502020204030204" pitchFamily="34" charset="0"/>
              </a:defRPr>
            </a:lvl1pPr>
          </a:lstStyle>
          <a:p>
            <a:r>
              <a:rPr lang="en-GB"/>
              <a:t>CLICK TO EDIT TITLE STYLE IN CAPS</a:t>
            </a:r>
          </a:p>
        </p:txBody>
      </p:sp>
      <p:sp>
        <p:nvSpPr>
          <p:cNvPr id="11" name="Content Placeholder 2">
            <a:extLst>
              <a:ext uri="{FF2B5EF4-FFF2-40B4-BE49-F238E27FC236}">
                <a16:creationId xmlns:a16="http://schemas.microsoft.com/office/drawing/2014/main" id="{D8FDF8E2-7CC6-44F3-A94C-DACED8ECD7E2}"/>
              </a:ext>
            </a:extLst>
          </p:cNvPr>
          <p:cNvSpPr>
            <a:spLocks noGrp="1"/>
          </p:cNvSpPr>
          <p:nvPr>
            <p:ph idx="1" hasCustomPrompt="1"/>
          </p:nvPr>
        </p:nvSpPr>
        <p:spPr>
          <a:xfrm>
            <a:off x="669850" y="2202101"/>
            <a:ext cx="7212291" cy="3423152"/>
          </a:xfrm>
        </p:spPr>
        <p:txBody>
          <a:bodyPr lIns="0" tIns="0" rIns="0" bIns="0">
            <a:noAutofit/>
          </a:bodyPr>
          <a:lstStyle>
            <a:lvl1pPr>
              <a:buClr>
                <a:srgbClr val="2D979F"/>
              </a:buClr>
              <a:defRPr sz="2000">
                <a:solidFill>
                  <a:srgbClr val="59676D"/>
                </a:solidFill>
              </a:defRPr>
            </a:lvl1pPr>
            <a:lvl2pPr>
              <a:buClr>
                <a:srgbClr val="2D979F"/>
              </a:buClr>
              <a:defRPr sz="1600">
                <a:solidFill>
                  <a:srgbClr val="59676D"/>
                </a:solidFill>
              </a:defRPr>
            </a:lvl2pPr>
            <a:lvl3pPr>
              <a:buClr>
                <a:srgbClr val="2D979F"/>
              </a:buClr>
              <a:defRPr sz="1400">
                <a:solidFill>
                  <a:srgbClr val="59676D"/>
                </a:solidFill>
              </a:defRPr>
            </a:lvl3pPr>
            <a:lvl4pPr>
              <a:buClr>
                <a:srgbClr val="2D979F"/>
              </a:buClr>
              <a:defRPr sz="1200">
                <a:solidFill>
                  <a:srgbClr val="59676D"/>
                </a:solidFill>
              </a:defRPr>
            </a:lvl4pPr>
            <a:lvl5pPr>
              <a:buClr>
                <a:srgbClr val="2D979F"/>
              </a:buClr>
              <a:defRPr sz="1200">
                <a:solidFill>
                  <a:srgbClr val="59676D"/>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4098" name="Picture 2" descr="A picture containing text&#10;&#10;Description automatically generated">
            <a:extLst>
              <a:ext uri="{FF2B5EF4-FFF2-40B4-BE49-F238E27FC236}">
                <a16:creationId xmlns:a16="http://schemas.microsoft.com/office/drawing/2014/main" id="{79AE33F7-CA58-4C1F-8C96-E5BBE1F8550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6213" y="6319546"/>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0554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DA58D-91F1-4BA5-8690-99069313F3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36282C5-5BA2-4467-BB3F-9FDED4BADC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A5921C-CF72-4BE2-A112-EA843FD41A69}"/>
              </a:ext>
            </a:extLst>
          </p:cNvPr>
          <p:cNvSpPr>
            <a:spLocks noGrp="1"/>
          </p:cNvSpPr>
          <p:nvPr>
            <p:ph type="dt" sz="half" idx="10"/>
          </p:nvPr>
        </p:nvSpPr>
        <p:spPr>
          <a:xfrm>
            <a:off x="838200" y="6356350"/>
            <a:ext cx="2743200" cy="365125"/>
          </a:xfrm>
          <a:prstGeom prst="rect">
            <a:avLst/>
          </a:prstGeom>
        </p:spPr>
        <p:txBody>
          <a:bodyPr/>
          <a:lstStyle/>
          <a:p>
            <a:fld id="{E522429F-6AC5-4047-A4DB-624E2699C2AE}" type="datetime1">
              <a:rPr lang="en-GB" smtClean="0"/>
              <a:t>10/11/2022</a:t>
            </a:fld>
            <a:endParaRPr lang="en-GB"/>
          </a:p>
        </p:txBody>
      </p:sp>
      <p:sp>
        <p:nvSpPr>
          <p:cNvPr id="5" name="Footer Placeholder 4">
            <a:extLst>
              <a:ext uri="{FF2B5EF4-FFF2-40B4-BE49-F238E27FC236}">
                <a16:creationId xmlns:a16="http://schemas.microsoft.com/office/drawing/2014/main" id="{731F45FB-9BD9-4292-852B-AC379C63E2C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DE984C7E-8182-4A3B-AB8D-7909D561EC73}"/>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3488047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31986-1B7C-4C2E-B4E6-02F40ECCCD9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70D36BB-5433-4477-B075-80EA330DDB8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D5ED36-FC48-498F-BB93-3F8BBDE94876}"/>
              </a:ext>
            </a:extLst>
          </p:cNvPr>
          <p:cNvSpPr>
            <a:spLocks noGrp="1"/>
          </p:cNvSpPr>
          <p:nvPr>
            <p:ph type="dt" sz="half" idx="10"/>
          </p:nvPr>
        </p:nvSpPr>
        <p:spPr>
          <a:xfrm>
            <a:off x="838200" y="6356350"/>
            <a:ext cx="2743200" cy="365125"/>
          </a:xfrm>
          <a:prstGeom prst="rect">
            <a:avLst/>
          </a:prstGeom>
        </p:spPr>
        <p:txBody>
          <a:bodyPr/>
          <a:lstStyle/>
          <a:p>
            <a:fld id="{A08441DA-F3DD-4AC4-BFF8-E5BB4F6A7C69}" type="datetime1">
              <a:rPr lang="en-GB" smtClean="0"/>
              <a:t>10/11/2022</a:t>
            </a:fld>
            <a:endParaRPr lang="en-GB"/>
          </a:p>
        </p:txBody>
      </p:sp>
      <p:sp>
        <p:nvSpPr>
          <p:cNvPr id="5" name="Footer Placeholder 4">
            <a:extLst>
              <a:ext uri="{FF2B5EF4-FFF2-40B4-BE49-F238E27FC236}">
                <a16:creationId xmlns:a16="http://schemas.microsoft.com/office/drawing/2014/main" id="{304F566F-E69F-4EA6-B56B-1DFCD7C58C2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746453D-5B48-489D-80A4-C2CCF6740E40}"/>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2120514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8A7F7-E09B-4363-9826-488A7AA97CA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92203DD-0704-40BB-A470-BD289CE851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57ADC4-E7C4-472C-AF9A-CAD05990745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846A04F-9CFC-45D4-BD49-FFDAF041CD70}"/>
              </a:ext>
            </a:extLst>
          </p:cNvPr>
          <p:cNvSpPr>
            <a:spLocks noGrp="1"/>
          </p:cNvSpPr>
          <p:nvPr>
            <p:ph type="dt" sz="half" idx="10"/>
          </p:nvPr>
        </p:nvSpPr>
        <p:spPr>
          <a:xfrm>
            <a:off x="838200" y="6356350"/>
            <a:ext cx="2743200" cy="365125"/>
          </a:xfrm>
          <a:prstGeom prst="rect">
            <a:avLst/>
          </a:prstGeom>
        </p:spPr>
        <p:txBody>
          <a:bodyPr/>
          <a:lstStyle/>
          <a:p>
            <a:fld id="{48D9CCEE-4767-4C7F-A4A0-9878CE1D4ADA}" type="datetime1">
              <a:rPr lang="en-GB" smtClean="0"/>
              <a:t>10/11/2022</a:t>
            </a:fld>
            <a:endParaRPr lang="en-GB"/>
          </a:p>
        </p:txBody>
      </p:sp>
      <p:sp>
        <p:nvSpPr>
          <p:cNvPr id="6" name="Footer Placeholder 5">
            <a:extLst>
              <a:ext uri="{FF2B5EF4-FFF2-40B4-BE49-F238E27FC236}">
                <a16:creationId xmlns:a16="http://schemas.microsoft.com/office/drawing/2014/main" id="{0545BC46-C820-46EA-8731-89A26AE2814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58B4DB0B-BDE4-44BC-89F1-2A58989885DF}"/>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2147122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7F14B-CBFC-4508-8D4F-9884C63B010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35B9FC8-626E-478E-8442-CEB0A403841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838E50-EE04-4064-BE34-502BB3008E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BCD2B1B-8509-4FD6-B8BE-2562C73965E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10DDF0-FC38-473E-8928-4EF90D17E29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6091CA1-8B42-44E5-9494-4A67AA80C3C4}"/>
              </a:ext>
            </a:extLst>
          </p:cNvPr>
          <p:cNvSpPr>
            <a:spLocks noGrp="1"/>
          </p:cNvSpPr>
          <p:nvPr>
            <p:ph type="dt" sz="half" idx="10"/>
          </p:nvPr>
        </p:nvSpPr>
        <p:spPr>
          <a:xfrm>
            <a:off x="838200" y="6356350"/>
            <a:ext cx="2743200" cy="365125"/>
          </a:xfrm>
          <a:prstGeom prst="rect">
            <a:avLst/>
          </a:prstGeom>
        </p:spPr>
        <p:txBody>
          <a:bodyPr/>
          <a:lstStyle/>
          <a:p>
            <a:fld id="{2C753A21-DBDE-4C49-A2EA-F8562BA7314D}" type="datetime1">
              <a:rPr lang="en-GB" smtClean="0"/>
              <a:t>10/11/2022</a:t>
            </a:fld>
            <a:endParaRPr lang="en-GB"/>
          </a:p>
        </p:txBody>
      </p:sp>
      <p:sp>
        <p:nvSpPr>
          <p:cNvPr id="8" name="Footer Placeholder 7">
            <a:extLst>
              <a:ext uri="{FF2B5EF4-FFF2-40B4-BE49-F238E27FC236}">
                <a16:creationId xmlns:a16="http://schemas.microsoft.com/office/drawing/2014/main" id="{B90AF55B-AD00-4365-ADD4-12C33201148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120CBF01-F049-42FE-B3B4-C5E8695D16D1}"/>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928503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BE2B7-C659-49CD-AE7B-4C1032908E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533C43F-088A-480A-A357-553919D24AC0}"/>
              </a:ext>
            </a:extLst>
          </p:cNvPr>
          <p:cNvSpPr>
            <a:spLocks noGrp="1"/>
          </p:cNvSpPr>
          <p:nvPr>
            <p:ph type="dt" sz="half" idx="10"/>
          </p:nvPr>
        </p:nvSpPr>
        <p:spPr>
          <a:xfrm>
            <a:off x="838200" y="6356350"/>
            <a:ext cx="2743200" cy="365125"/>
          </a:xfrm>
          <a:prstGeom prst="rect">
            <a:avLst/>
          </a:prstGeom>
        </p:spPr>
        <p:txBody>
          <a:bodyPr/>
          <a:lstStyle/>
          <a:p>
            <a:fld id="{4603CE36-EFD4-4964-88CA-F71315190EF3}" type="datetime1">
              <a:rPr lang="en-GB" smtClean="0"/>
              <a:t>10/11/2022</a:t>
            </a:fld>
            <a:endParaRPr lang="en-GB"/>
          </a:p>
        </p:txBody>
      </p:sp>
      <p:sp>
        <p:nvSpPr>
          <p:cNvPr id="4" name="Footer Placeholder 3">
            <a:extLst>
              <a:ext uri="{FF2B5EF4-FFF2-40B4-BE49-F238E27FC236}">
                <a16:creationId xmlns:a16="http://schemas.microsoft.com/office/drawing/2014/main" id="{20123D94-BB7F-47F0-A7C1-7DEC224C69B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56E33FA3-20B0-41E2-9E5A-0E1E63881D42}"/>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984921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8B2A12-A936-4401-8F85-086F3DDEE6EB}"/>
              </a:ext>
            </a:extLst>
          </p:cNvPr>
          <p:cNvSpPr>
            <a:spLocks noGrp="1"/>
          </p:cNvSpPr>
          <p:nvPr>
            <p:ph type="dt" sz="half" idx="10"/>
          </p:nvPr>
        </p:nvSpPr>
        <p:spPr>
          <a:xfrm>
            <a:off x="838200" y="6356350"/>
            <a:ext cx="2743200" cy="365125"/>
          </a:xfrm>
          <a:prstGeom prst="rect">
            <a:avLst/>
          </a:prstGeom>
        </p:spPr>
        <p:txBody>
          <a:bodyPr/>
          <a:lstStyle/>
          <a:p>
            <a:fld id="{3C5F1A4B-4066-4215-AAFA-568833938D10}" type="datetime1">
              <a:rPr lang="en-GB" smtClean="0"/>
              <a:t>10/11/2022</a:t>
            </a:fld>
            <a:endParaRPr lang="en-GB"/>
          </a:p>
        </p:txBody>
      </p:sp>
      <p:sp>
        <p:nvSpPr>
          <p:cNvPr id="3" name="Footer Placeholder 2">
            <a:extLst>
              <a:ext uri="{FF2B5EF4-FFF2-40B4-BE49-F238E27FC236}">
                <a16:creationId xmlns:a16="http://schemas.microsoft.com/office/drawing/2014/main" id="{25729DFF-869E-4B27-9D0C-804D7D8234E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654762C2-9CC8-4191-8B6E-B213480C6070}"/>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2114768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D475E-83FC-4749-BC6A-4787CC483A0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72A919D-6C22-453E-9C06-225551F8F7D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2E13C94-172C-4B13-B825-23FB461DF6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D22260-9C2C-46EE-B1E3-77363D9FAC7E}"/>
              </a:ext>
            </a:extLst>
          </p:cNvPr>
          <p:cNvSpPr>
            <a:spLocks noGrp="1"/>
          </p:cNvSpPr>
          <p:nvPr>
            <p:ph type="dt" sz="half" idx="10"/>
          </p:nvPr>
        </p:nvSpPr>
        <p:spPr>
          <a:xfrm>
            <a:off x="838200" y="6356350"/>
            <a:ext cx="2743200" cy="365125"/>
          </a:xfrm>
          <a:prstGeom prst="rect">
            <a:avLst/>
          </a:prstGeom>
        </p:spPr>
        <p:txBody>
          <a:bodyPr/>
          <a:lstStyle/>
          <a:p>
            <a:fld id="{225BCCF3-38B7-4328-B04C-4C842F70A177}" type="datetime1">
              <a:rPr lang="en-GB" smtClean="0"/>
              <a:t>10/11/2022</a:t>
            </a:fld>
            <a:endParaRPr lang="en-GB"/>
          </a:p>
        </p:txBody>
      </p:sp>
      <p:sp>
        <p:nvSpPr>
          <p:cNvPr id="6" name="Footer Placeholder 5">
            <a:extLst>
              <a:ext uri="{FF2B5EF4-FFF2-40B4-BE49-F238E27FC236}">
                <a16:creationId xmlns:a16="http://schemas.microsoft.com/office/drawing/2014/main" id="{4E246A6F-4F93-4AD2-B14E-466631F2B55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C875F55D-1891-4D6C-A106-A03873EC669D}"/>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3629165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1C01C-115A-4462-AF3B-C1C381CBB5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8CE59F7-A40F-4BFA-9ECD-451AFCD507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CEDB18BA-CEC2-4D27-9C10-17CD0D68223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B21537-F585-4465-B4FD-E04B5BEF9DA2}"/>
              </a:ext>
            </a:extLst>
          </p:cNvPr>
          <p:cNvSpPr>
            <a:spLocks noGrp="1"/>
          </p:cNvSpPr>
          <p:nvPr>
            <p:ph type="dt" sz="half" idx="10"/>
          </p:nvPr>
        </p:nvSpPr>
        <p:spPr>
          <a:xfrm>
            <a:off x="838200" y="6356350"/>
            <a:ext cx="2743200" cy="365125"/>
          </a:xfrm>
          <a:prstGeom prst="rect">
            <a:avLst/>
          </a:prstGeom>
        </p:spPr>
        <p:txBody>
          <a:bodyPr/>
          <a:lstStyle/>
          <a:p>
            <a:fld id="{2E1438E2-AAD3-4BD3-A807-6D23A7E78C22}" type="datetime1">
              <a:rPr lang="en-GB" smtClean="0"/>
              <a:t>10/11/2022</a:t>
            </a:fld>
            <a:endParaRPr lang="en-GB"/>
          </a:p>
        </p:txBody>
      </p:sp>
      <p:sp>
        <p:nvSpPr>
          <p:cNvPr id="6" name="Footer Placeholder 5">
            <a:extLst>
              <a:ext uri="{FF2B5EF4-FFF2-40B4-BE49-F238E27FC236}">
                <a16:creationId xmlns:a16="http://schemas.microsoft.com/office/drawing/2014/main" id="{6CA7AAFC-49B9-489A-8997-2BF185B11D0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3E62DCB2-A63A-4374-99B6-1FE85EA6FDF0}"/>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a:p>
        </p:txBody>
      </p:sp>
    </p:spTree>
    <p:extLst>
      <p:ext uri="{BB962C8B-B14F-4D97-AF65-F5344CB8AC3E}">
        <p14:creationId xmlns:p14="http://schemas.microsoft.com/office/powerpoint/2010/main" val="2027715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docshape13">
            <a:extLst>
              <a:ext uri="{FF2B5EF4-FFF2-40B4-BE49-F238E27FC236}">
                <a16:creationId xmlns:a16="http://schemas.microsoft.com/office/drawing/2014/main" id="{AEEE2F01-62B5-4179-A7B7-2F6C56202360}"/>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14" name="docshape12">
            <a:extLst>
              <a:ext uri="{FF2B5EF4-FFF2-40B4-BE49-F238E27FC236}">
                <a16:creationId xmlns:a16="http://schemas.microsoft.com/office/drawing/2014/main" id="{A50E92F1-E13C-4CF3-896C-FDE0FCA27414}"/>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15" name="docshape11">
            <a:extLst>
              <a:ext uri="{FF2B5EF4-FFF2-40B4-BE49-F238E27FC236}">
                <a16:creationId xmlns:a16="http://schemas.microsoft.com/office/drawing/2014/main" id="{4FFCEA0E-D24D-4E6F-9B5E-5235DEF61408}"/>
              </a:ext>
            </a:extLst>
          </p:cNvPr>
          <p:cNvSpPr>
            <a:spLocks/>
          </p:cNvSpPr>
          <p:nvPr/>
        </p:nvSpPr>
        <p:spPr bwMode="auto">
          <a:xfrm>
            <a:off x="0" y="5667375"/>
            <a:ext cx="1247775" cy="119062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16" name="docshape2">
            <a:extLst>
              <a:ext uri="{FF2B5EF4-FFF2-40B4-BE49-F238E27FC236}">
                <a16:creationId xmlns:a16="http://schemas.microsoft.com/office/drawing/2014/main" id="{5AABA26F-D4F8-4DB0-AD48-A09FA3DF4F58}"/>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6200000">
            <a:off x="8401766" y="3067763"/>
            <a:ext cx="3638391" cy="3942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698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165_A6C6F53.xm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microsoft.com/office/2018/10/relationships/comments" Target="../comments/modernComment_1168_B61D23E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18/10/relationships/comments" Target="../comments/modernComment_110E_8873322B.xm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microsoft.com/office/2018/10/relationships/comments" Target="../comments/modernComment_1112_F7D20F18.xml"/><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png"/></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6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png"/></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94.png"/><Relationship Id="rId4" Type="http://schemas.openxmlformats.org/officeDocument/2006/relationships/image" Target="../media/image104.png"/></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106.png"/></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111.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7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7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7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7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7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129.png"/><Relationship Id="rId4" Type="http://schemas.openxmlformats.org/officeDocument/2006/relationships/image" Target="../media/image128.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openxmlformats.org/officeDocument/2006/relationships/image" Target="../media/image7.png"/><Relationship Id="rId2" Type="http://schemas.microsoft.com/office/2018/10/relationships/comments" Target="../comments/modernComment_112F_79C2E081.xml"/><Relationship Id="rId1" Type="http://schemas.openxmlformats.org/officeDocument/2006/relationships/slideLayout" Target="../slideLayouts/slideLayout7.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EDB93B-F3B0-4585-98C5-9AA899475B6D}"/>
              </a:ext>
            </a:extLst>
          </p:cNvPr>
          <p:cNvSpPr/>
          <p:nvPr/>
        </p:nvSpPr>
        <p:spPr>
          <a:xfrm>
            <a:off x="3879295" y="3790765"/>
            <a:ext cx="4048218" cy="4083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3FFEC902-61B7-4018-9285-6BE53EA02B46}"/>
              </a:ext>
            </a:extLst>
          </p:cNvPr>
          <p:cNvSpPr/>
          <p:nvPr/>
        </p:nvSpPr>
        <p:spPr>
          <a:xfrm>
            <a:off x="7874000" y="3835399"/>
            <a:ext cx="241300" cy="3113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89FE6E1-3013-455F-8503-CE6759AED45C}"/>
              </a:ext>
            </a:extLst>
          </p:cNvPr>
          <p:cNvPicPr>
            <a:picLocks noChangeAspect="1"/>
          </p:cNvPicPr>
          <p:nvPr/>
        </p:nvPicPr>
        <p:blipFill>
          <a:blip r:embed="rId2"/>
          <a:stretch>
            <a:fillRect/>
          </a:stretch>
        </p:blipFill>
        <p:spPr>
          <a:xfrm>
            <a:off x="1862" y="0"/>
            <a:ext cx="12190138" cy="6858000"/>
          </a:xfrm>
          <a:prstGeom prst="rect">
            <a:avLst/>
          </a:prstGeom>
        </p:spPr>
      </p:pic>
      <p:sp>
        <p:nvSpPr>
          <p:cNvPr id="7" name="TextBox 6">
            <a:extLst>
              <a:ext uri="{FF2B5EF4-FFF2-40B4-BE49-F238E27FC236}">
                <a16:creationId xmlns:a16="http://schemas.microsoft.com/office/drawing/2014/main" id="{BD19100C-B8E1-4B39-92FD-22351752AA17}"/>
              </a:ext>
            </a:extLst>
          </p:cNvPr>
          <p:cNvSpPr txBox="1"/>
          <p:nvPr/>
        </p:nvSpPr>
        <p:spPr>
          <a:xfrm>
            <a:off x="3710482" y="2579627"/>
            <a:ext cx="5081179" cy="1323439"/>
          </a:xfrm>
          <a:prstGeom prst="rect">
            <a:avLst/>
          </a:prstGeom>
          <a:noFill/>
        </p:spPr>
        <p:txBody>
          <a:bodyPr wrap="square" rtlCol="0">
            <a:spAutoFit/>
          </a:bodyPr>
          <a:lstStyle/>
          <a:p>
            <a:pPr algn="ctr"/>
            <a:r>
              <a:rPr lang="en-GB" sz="4000"/>
              <a:t>AGENCY</a:t>
            </a:r>
          </a:p>
          <a:p>
            <a:pPr algn="ctr"/>
            <a:r>
              <a:rPr lang="en-GB" sz="4000"/>
              <a:t>“HOW TO DO GUIDE”</a:t>
            </a:r>
          </a:p>
        </p:txBody>
      </p:sp>
      <p:sp>
        <p:nvSpPr>
          <p:cNvPr id="9" name="Slide Number Placeholder 8">
            <a:extLst>
              <a:ext uri="{FF2B5EF4-FFF2-40B4-BE49-F238E27FC236}">
                <a16:creationId xmlns:a16="http://schemas.microsoft.com/office/drawing/2014/main" id="{99974DAC-AD11-46AF-AFD6-54DC0B5806B9}"/>
              </a:ext>
            </a:extLst>
          </p:cNvPr>
          <p:cNvSpPr>
            <a:spLocks noGrp="1"/>
          </p:cNvSpPr>
          <p:nvPr>
            <p:ph type="sldNum" sz="quarter" idx="12"/>
          </p:nvPr>
        </p:nvSpPr>
        <p:spPr/>
        <p:txBody>
          <a:bodyPr/>
          <a:lstStyle/>
          <a:p>
            <a:fld id="{6F0C9F74-ED7C-44EF-9CFC-67AAF3EFA2FB}" type="slidenum">
              <a:rPr lang="en-GB" smtClean="0"/>
              <a:t>1</a:t>
            </a:fld>
            <a:endParaRPr lang="en-GB"/>
          </a:p>
        </p:txBody>
      </p:sp>
    </p:spTree>
    <p:extLst>
      <p:ext uri="{BB962C8B-B14F-4D97-AF65-F5344CB8AC3E}">
        <p14:creationId xmlns:p14="http://schemas.microsoft.com/office/powerpoint/2010/main" val="4086873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4854948-C4AF-4A98-9A01-33322956E0A6}"/>
              </a:ext>
            </a:extLst>
          </p:cNvPr>
          <p:cNvSpPr/>
          <p:nvPr/>
        </p:nvSpPr>
        <p:spPr>
          <a:xfrm>
            <a:off x="511007" y="1328628"/>
            <a:ext cx="6198018" cy="4088165"/>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7588" y="250808"/>
            <a:ext cx="9369425" cy="466725"/>
          </a:xfrm>
        </p:spPr>
        <p:txBody>
          <a:bodyPr/>
          <a:lstStyle/>
          <a:p>
            <a:r>
              <a:rPr lang="en-US" sz="2800" b="1">
                <a:solidFill>
                  <a:srgbClr val="92D050"/>
                </a:solidFill>
                <a:latin typeface="+mn-lt"/>
              </a:rPr>
              <a:t>How To View Statements?</a:t>
            </a:r>
            <a:endParaRPr lang="en-GB" sz="2800" b="1">
              <a:solidFill>
                <a:srgbClr val="92D050"/>
              </a:solidFill>
              <a:latin typeface="+mn-lt"/>
            </a:endParaRPr>
          </a:p>
        </p:txBody>
      </p:sp>
      <p:sp>
        <p:nvSpPr>
          <p:cNvPr id="33" name="Rectangle 32">
            <a:extLst>
              <a:ext uri="{FF2B5EF4-FFF2-40B4-BE49-F238E27FC236}">
                <a16:creationId xmlns:a16="http://schemas.microsoft.com/office/drawing/2014/main" id="{D9071B34-7085-4FC6-AE58-D61F21FFE222}"/>
              </a:ext>
            </a:extLst>
          </p:cNvPr>
          <p:cNvSpPr/>
          <p:nvPr/>
        </p:nvSpPr>
        <p:spPr>
          <a:xfrm>
            <a:off x="2429378" y="4698758"/>
            <a:ext cx="790113" cy="174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9CE3127A-AAE3-42C8-B183-28F0DDA00573}"/>
              </a:ext>
            </a:extLst>
          </p:cNvPr>
          <p:cNvSpPr/>
          <p:nvPr/>
        </p:nvSpPr>
        <p:spPr>
          <a:xfrm>
            <a:off x="2429380" y="4984235"/>
            <a:ext cx="790113" cy="124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A9C50EB5-9ADC-4501-ABA6-D9D47653AAD4}"/>
              </a:ext>
            </a:extLst>
          </p:cNvPr>
          <p:cNvSpPr/>
          <p:nvPr/>
        </p:nvSpPr>
        <p:spPr>
          <a:xfrm>
            <a:off x="2441358" y="5477243"/>
            <a:ext cx="790113" cy="124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32BEC23E-0587-4BAD-BDDC-265505580261}"/>
              </a:ext>
            </a:extLst>
          </p:cNvPr>
          <p:cNvSpPr/>
          <p:nvPr/>
        </p:nvSpPr>
        <p:spPr>
          <a:xfrm>
            <a:off x="2441357" y="5659445"/>
            <a:ext cx="790113" cy="2399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FED79BA-C863-4EA7-BED2-F35BA9FB4239}"/>
              </a:ext>
            </a:extLst>
          </p:cNvPr>
          <p:cNvSpPr/>
          <p:nvPr/>
        </p:nvSpPr>
        <p:spPr>
          <a:xfrm>
            <a:off x="7202540" y="1441206"/>
            <a:ext cx="4393456" cy="584775"/>
          </a:xfrm>
          <a:prstGeom prst="rect">
            <a:avLst/>
          </a:prstGeom>
        </p:spPr>
        <p:txBody>
          <a:bodyPr wrap="square" lIns="91440" tIns="45720" rIns="91440" bIns="45720" anchor="t">
            <a:spAutoFit/>
          </a:bodyPr>
          <a:lstStyle/>
          <a:p>
            <a:pPr algn="ctr"/>
            <a:r>
              <a:rPr lang="en-US" sz="1600"/>
              <a:t>You can view a statement by downloading the CSV into excel spreadsheet.</a:t>
            </a:r>
          </a:p>
        </p:txBody>
      </p:sp>
      <p:sp>
        <p:nvSpPr>
          <p:cNvPr id="25" name="Rectangle 24">
            <a:extLst>
              <a:ext uri="{FF2B5EF4-FFF2-40B4-BE49-F238E27FC236}">
                <a16:creationId xmlns:a16="http://schemas.microsoft.com/office/drawing/2014/main" id="{B321EA7D-4D70-49EE-9BCB-9A2378CF76C8}"/>
              </a:ext>
            </a:extLst>
          </p:cNvPr>
          <p:cNvSpPr/>
          <p:nvPr/>
        </p:nvSpPr>
        <p:spPr>
          <a:xfrm>
            <a:off x="1269507" y="5913557"/>
            <a:ext cx="4054005" cy="584775"/>
          </a:xfrm>
          <a:prstGeom prst="rect">
            <a:avLst/>
          </a:prstGeom>
        </p:spPr>
        <p:txBody>
          <a:bodyPr wrap="square">
            <a:spAutoFit/>
          </a:bodyPr>
          <a:lstStyle/>
          <a:p>
            <a:pPr algn="ctr"/>
            <a:r>
              <a:rPr lang="en-US" sz="1600"/>
              <a:t>Client on the week or weeks you require and click on download.</a:t>
            </a:r>
          </a:p>
        </p:txBody>
      </p:sp>
      <p:pic>
        <p:nvPicPr>
          <p:cNvPr id="9" name="Picture 8">
            <a:extLst>
              <a:ext uri="{FF2B5EF4-FFF2-40B4-BE49-F238E27FC236}">
                <a16:creationId xmlns:a16="http://schemas.microsoft.com/office/drawing/2014/main" id="{491325C3-6F8A-4436-AF7F-562E4286194C}"/>
              </a:ext>
            </a:extLst>
          </p:cNvPr>
          <p:cNvPicPr>
            <a:picLocks noChangeAspect="1"/>
          </p:cNvPicPr>
          <p:nvPr/>
        </p:nvPicPr>
        <p:blipFill rotWithShape="1">
          <a:blip r:embed="rId3"/>
          <a:srcRect t="14335"/>
          <a:stretch/>
        </p:blipFill>
        <p:spPr>
          <a:xfrm>
            <a:off x="596004" y="1441206"/>
            <a:ext cx="6041102" cy="3888372"/>
          </a:xfrm>
          <a:prstGeom prst="rect">
            <a:avLst/>
          </a:prstGeom>
        </p:spPr>
      </p:pic>
      <p:cxnSp>
        <p:nvCxnSpPr>
          <p:cNvPr id="21" name="Straight Arrow Connector 20">
            <a:extLst>
              <a:ext uri="{FF2B5EF4-FFF2-40B4-BE49-F238E27FC236}">
                <a16:creationId xmlns:a16="http://schemas.microsoft.com/office/drawing/2014/main" id="{4BB08F56-DAD2-460A-B684-41B71F4CF070}"/>
              </a:ext>
            </a:extLst>
          </p:cNvPr>
          <p:cNvCxnSpPr>
            <a:cxnSpLocks/>
          </p:cNvCxnSpPr>
          <p:nvPr/>
        </p:nvCxnSpPr>
        <p:spPr>
          <a:xfrm flipH="1">
            <a:off x="2063784" y="2897312"/>
            <a:ext cx="6299380" cy="17260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FAF2A79-A914-47DF-B450-F74B9639133D}"/>
              </a:ext>
            </a:extLst>
          </p:cNvPr>
          <p:cNvSpPr/>
          <p:nvPr/>
        </p:nvSpPr>
        <p:spPr>
          <a:xfrm>
            <a:off x="8528695" y="2105506"/>
            <a:ext cx="1673855" cy="177731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978F0067-5326-4BBB-AB96-AEBB4AEB98CF}"/>
              </a:ext>
            </a:extLst>
          </p:cNvPr>
          <p:cNvPicPr>
            <a:picLocks noChangeAspect="1"/>
          </p:cNvPicPr>
          <p:nvPr/>
        </p:nvPicPr>
        <p:blipFill>
          <a:blip r:embed="rId4"/>
          <a:stretch>
            <a:fillRect/>
          </a:stretch>
        </p:blipFill>
        <p:spPr>
          <a:xfrm>
            <a:off x="8619325" y="2193013"/>
            <a:ext cx="1508891" cy="1607959"/>
          </a:xfrm>
          <a:prstGeom prst="rect">
            <a:avLst/>
          </a:prstGeom>
        </p:spPr>
      </p:pic>
      <p:sp>
        <p:nvSpPr>
          <p:cNvPr id="19" name="Rectangle 18">
            <a:extLst>
              <a:ext uri="{FF2B5EF4-FFF2-40B4-BE49-F238E27FC236}">
                <a16:creationId xmlns:a16="http://schemas.microsoft.com/office/drawing/2014/main" id="{F8BABE81-4FAA-47FE-9AB1-8D1C465BDB11}"/>
              </a:ext>
            </a:extLst>
          </p:cNvPr>
          <p:cNvSpPr/>
          <p:nvPr/>
        </p:nvSpPr>
        <p:spPr>
          <a:xfrm>
            <a:off x="8688025" y="2247145"/>
            <a:ext cx="1355194" cy="14940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8A84EE2-5FDB-49C3-AB84-2848DBA8C0F9}"/>
              </a:ext>
            </a:extLst>
          </p:cNvPr>
          <p:cNvSpPr/>
          <p:nvPr/>
        </p:nvSpPr>
        <p:spPr>
          <a:xfrm>
            <a:off x="5548016" y="4093072"/>
            <a:ext cx="4931624" cy="251412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981F9FB-32CB-4AEC-81E3-C96D32F6A8F9}"/>
              </a:ext>
            </a:extLst>
          </p:cNvPr>
          <p:cNvPicPr>
            <a:picLocks noChangeAspect="1"/>
          </p:cNvPicPr>
          <p:nvPr/>
        </p:nvPicPr>
        <p:blipFill>
          <a:blip r:embed="rId5"/>
          <a:stretch>
            <a:fillRect/>
          </a:stretch>
        </p:blipFill>
        <p:spPr>
          <a:xfrm>
            <a:off x="5637449" y="4193841"/>
            <a:ext cx="4723071" cy="2331497"/>
          </a:xfrm>
          <a:prstGeom prst="rect">
            <a:avLst/>
          </a:prstGeom>
        </p:spPr>
      </p:pic>
      <p:sp>
        <p:nvSpPr>
          <p:cNvPr id="18" name="Rectangle 17">
            <a:extLst>
              <a:ext uri="{FF2B5EF4-FFF2-40B4-BE49-F238E27FC236}">
                <a16:creationId xmlns:a16="http://schemas.microsoft.com/office/drawing/2014/main" id="{0FC7B903-2EB6-45A2-A969-67ADC5141143}"/>
              </a:ext>
            </a:extLst>
          </p:cNvPr>
          <p:cNvSpPr/>
          <p:nvPr/>
        </p:nvSpPr>
        <p:spPr>
          <a:xfrm>
            <a:off x="6996141" y="5342931"/>
            <a:ext cx="2671641" cy="2714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079C468-7692-4819-AB63-AE77D7580722}"/>
              </a:ext>
            </a:extLst>
          </p:cNvPr>
          <p:cNvSpPr/>
          <p:nvPr/>
        </p:nvSpPr>
        <p:spPr>
          <a:xfrm>
            <a:off x="6996142" y="5693117"/>
            <a:ext cx="2671640" cy="2714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D21F449C-333E-4A9B-A6B8-C0EDFBB58592}"/>
              </a:ext>
            </a:extLst>
          </p:cNvPr>
          <p:cNvSpPr/>
          <p:nvPr/>
        </p:nvSpPr>
        <p:spPr>
          <a:xfrm>
            <a:off x="9579006" y="6181466"/>
            <a:ext cx="781514" cy="3168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8D005B16-FDE9-45E9-8EAA-CA4BAA8C52B4}"/>
              </a:ext>
            </a:extLst>
          </p:cNvPr>
          <p:cNvCxnSpPr>
            <a:cxnSpLocks/>
          </p:cNvCxnSpPr>
          <p:nvPr/>
        </p:nvCxnSpPr>
        <p:spPr>
          <a:xfrm flipV="1">
            <a:off x="4937027" y="5882921"/>
            <a:ext cx="1939995" cy="4510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A3A45D87-FFE8-4AF0-9D54-C278BC177672}"/>
              </a:ext>
            </a:extLst>
          </p:cNvPr>
          <p:cNvSpPr>
            <a:spLocks noGrp="1"/>
          </p:cNvSpPr>
          <p:nvPr>
            <p:ph type="sldNum" sz="quarter" idx="12"/>
          </p:nvPr>
        </p:nvSpPr>
        <p:spPr/>
        <p:txBody>
          <a:bodyPr/>
          <a:lstStyle/>
          <a:p>
            <a:fld id="{6F0C9F74-ED7C-44EF-9CFC-67AAF3EFA2FB}" type="slidenum">
              <a:rPr lang="en-GB" smtClean="0"/>
              <a:t>10</a:t>
            </a:fld>
            <a:endParaRPr lang="en-GB"/>
          </a:p>
        </p:txBody>
      </p:sp>
    </p:spTree>
    <p:extLst>
      <p:ext uri="{BB962C8B-B14F-4D97-AF65-F5344CB8AC3E}">
        <p14:creationId xmlns:p14="http://schemas.microsoft.com/office/powerpoint/2010/main" val="1333049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INVOICES</a:t>
            </a:r>
          </a:p>
          <a:p>
            <a:endParaRPr lang="en-GB" sz="4800"/>
          </a:p>
        </p:txBody>
      </p:sp>
      <p:sp>
        <p:nvSpPr>
          <p:cNvPr id="10" name="Slide Number Placeholder 9">
            <a:extLst>
              <a:ext uri="{FF2B5EF4-FFF2-40B4-BE49-F238E27FC236}">
                <a16:creationId xmlns:a16="http://schemas.microsoft.com/office/drawing/2014/main" id="{521BE2E6-1B24-46AF-B29B-2FDFC0F47744}"/>
              </a:ext>
            </a:extLst>
          </p:cNvPr>
          <p:cNvSpPr>
            <a:spLocks noGrp="1"/>
          </p:cNvSpPr>
          <p:nvPr>
            <p:ph type="sldNum" sz="quarter" idx="12"/>
          </p:nvPr>
        </p:nvSpPr>
        <p:spPr/>
        <p:txBody>
          <a:bodyPr/>
          <a:lstStyle/>
          <a:p>
            <a:fld id="{6F0C9F74-ED7C-44EF-9CFC-67AAF3EFA2FB}" type="slidenum">
              <a:rPr lang="en-GB" smtClean="0"/>
              <a:t>11</a:t>
            </a:fld>
            <a:endParaRPr lang="en-GB"/>
          </a:p>
        </p:txBody>
      </p:sp>
    </p:spTree>
    <p:extLst>
      <p:ext uri="{BB962C8B-B14F-4D97-AF65-F5344CB8AC3E}">
        <p14:creationId xmlns:p14="http://schemas.microsoft.com/office/powerpoint/2010/main" val="1487120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9CD045-D26F-4B3B-96DB-D960F4961796}"/>
              </a:ext>
            </a:extLst>
          </p:cNvPr>
          <p:cNvSpPr txBox="1"/>
          <p:nvPr/>
        </p:nvSpPr>
        <p:spPr>
          <a:xfrm>
            <a:off x="394283" y="260059"/>
            <a:ext cx="7969541" cy="523220"/>
          </a:xfrm>
          <a:prstGeom prst="rect">
            <a:avLst/>
          </a:prstGeom>
          <a:noFill/>
        </p:spPr>
        <p:txBody>
          <a:bodyPr wrap="square" rtlCol="0">
            <a:spAutoFit/>
          </a:bodyPr>
          <a:lstStyle/>
          <a:p>
            <a:r>
              <a:rPr lang="en-GB" sz="2800" b="1">
                <a:solidFill>
                  <a:srgbClr val="92D050"/>
                </a:solidFill>
              </a:rPr>
              <a:t>How Do I Create A Invoice?</a:t>
            </a:r>
          </a:p>
        </p:txBody>
      </p:sp>
      <p:sp>
        <p:nvSpPr>
          <p:cNvPr id="6" name="Rectangle 5">
            <a:extLst>
              <a:ext uri="{FF2B5EF4-FFF2-40B4-BE49-F238E27FC236}">
                <a16:creationId xmlns:a16="http://schemas.microsoft.com/office/drawing/2014/main" id="{70E2AEA4-A05A-46A9-96D0-C8F0055E2D64}"/>
              </a:ext>
            </a:extLst>
          </p:cNvPr>
          <p:cNvSpPr/>
          <p:nvPr/>
        </p:nvSpPr>
        <p:spPr>
          <a:xfrm>
            <a:off x="1417741" y="2525087"/>
            <a:ext cx="7074938" cy="354434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97E3CDBF-BADA-45A7-A322-3F958BE7A668}"/>
              </a:ext>
            </a:extLst>
          </p:cNvPr>
          <p:cNvPicPr>
            <a:picLocks noChangeAspect="1"/>
          </p:cNvPicPr>
          <p:nvPr/>
        </p:nvPicPr>
        <p:blipFill>
          <a:blip r:embed="rId2"/>
          <a:stretch>
            <a:fillRect/>
          </a:stretch>
        </p:blipFill>
        <p:spPr>
          <a:xfrm>
            <a:off x="1483966" y="2598490"/>
            <a:ext cx="6942487" cy="3397541"/>
          </a:xfrm>
          <a:prstGeom prst="rect">
            <a:avLst/>
          </a:prstGeom>
        </p:spPr>
      </p:pic>
      <p:sp>
        <p:nvSpPr>
          <p:cNvPr id="7" name="TextBox 6">
            <a:extLst>
              <a:ext uri="{FF2B5EF4-FFF2-40B4-BE49-F238E27FC236}">
                <a16:creationId xmlns:a16="http://schemas.microsoft.com/office/drawing/2014/main" id="{2E613461-5CEF-40EE-AD5C-AB161F8EBA1D}"/>
              </a:ext>
            </a:extLst>
          </p:cNvPr>
          <p:cNvSpPr txBox="1"/>
          <p:nvPr/>
        </p:nvSpPr>
        <p:spPr>
          <a:xfrm>
            <a:off x="1124125" y="1031846"/>
            <a:ext cx="7466202" cy="646331"/>
          </a:xfrm>
          <a:prstGeom prst="rect">
            <a:avLst/>
          </a:prstGeom>
          <a:noFill/>
        </p:spPr>
        <p:txBody>
          <a:bodyPr wrap="square" rtlCol="0">
            <a:spAutoFit/>
          </a:bodyPr>
          <a:lstStyle/>
          <a:p>
            <a:r>
              <a:rPr lang="en-GB"/>
              <a:t>On your finance page go to your Invoices and once you have processed the hours you need to click on invoices.</a:t>
            </a:r>
          </a:p>
        </p:txBody>
      </p:sp>
      <p:sp>
        <p:nvSpPr>
          <p:cNvPr id="8" name="Rectangle 7">
            <a:extLst>
              <a:ext uri="{FF2B5EF4-FFF2-40B4-BE49-F238E27FC236}">
                <a16:creationId xmlns:a16="http://schemas.microsoft.com/office/drawing/2014/main" id="{5148A4FC-7AE0-4A79-AA81-51345CC81BAB}"/>
              </a:ext>
            </a:extLst>
          </p:cNvPr>
          <p:cNvSpPr/>
          <p:nvPr/>
        </p:nvSpPr>
        <p:spPr>
          <a:xfrm>
            <a:off x="3288484" y="3359791"/>
            <a:ext cx="394283" cy="3145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4378B38-8F1A-4588-B057-2E52F1756C5B}"/>
              </a:ext>
            </a:extLst>
          </p:cNvPr>
          <p:cNvSpPr/>
          <p:nvPr/>
        </p:nvSpPr>
        <p:spPr>
          <a:xfrm>
            <a:off x="3717721" y="3359791"/>
            <a:ext cx="792135" cy="3145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4144F140-83D4-42EA-9CB4-FCBABBDB697C}"/>
              </a:ext>
            </a:extLst>
          </p:cNvPr>
          <p:cNvCxnSpPr>
            <a:cxnSpLocks/>
          </p:cNvCxnSpPr>
          <p:nvPr/>
        </p:nvCxnSpPr>
        <p:spPr>
          <a:xfrm>
            <a:off x="3447875" y="1593908"/>
            <a:ext cx="37750" cy="16694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917B8BC-71DB-48D0-B549-F622FC0DF27B}"/>
              </a:ext>
            </a:extLst>
          </p:cNvPr>
          <p:cNvCxnSpPr>
            <a:cxnSpLocks/>
          </p:cNvCxnSpPr>
          <p:nvPr/>
        </p:nvCxnSpPr>
        <p:spPr>
          <a:xfrm>
            <a:off x="3447875" y="1593908"/>
            <a:ext cx="570452" cy="16694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6676D72-E18C-4F15-A0C7-B58AB89F0092}"/>
              </a:ext>
            </a:extLst>
          </p:cNvPr>
          <p:cNvSpPr/>
          <p:nvPr/>
        </p:nvSpPr>
        <p:spPr>
          <a:xfrm>
            <a:off x="3288484" y="5468224"/>
            <a:ext cx="4865615" cy="2992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6E83433D-F749-4B8B-9DD6-EB3B4C9A78B2}"/>
              </a:ext>
            </a:extLst>
          </p:cNvPr>
          <p:cNvSpPr/>
          <p:nvPr/>
        </p:nvSpPr>
        <p:spPr>
          <a:xfrm>
            <a:off x="3447875" y="4297260"/>
            <a:ext cx="866673" cy="1097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lide Number Placeholder 13">
            <a:extLst>
              <a:ext uri="{FF2B5EF4-FFF2-40B4-BE49-F238E27FC236}">
                <a16:creationId xmlns:a16="http://schemas.microsoft.com/office/drawing/2014/main" id="{B6A6ACA8-9436-4B78-8687-43FB071DE4D9}"/>
              </a:ext>
            </a:extLst>
          </p:cNvPr>
          <p:cNvSpPr>
            <a:spLocks noGrp="1"/>
          </p:cNvSpPr>
          <p:nvPr>
            <p:ph type="sldNum" sz="quarter" idx="12"/>
          </p:nvPr>
        </p:nvSpPr>
        <p:spPr/>
        <p:txBody>
          <a:bodyPr/>
          <a:lstStyle/>
          <a:p>
            <a:fld id="{6F0C9F74-ED7C-44EF-9CFC-67AAF3EFA2FB}" type="slidenum">
              <a:rPr lang="en-GB" smtClean="0"/>
              <a:t>12</a:t>
            </a:fld>
            <a:endParaRPr lang="en-GB"/>
          </a:p>
        </p:txBody>
      </p:sp>
    </p:spTree>
    <p:extLst>
      <p:ext uri="{BB962C8B-B14F-4D97-AF65-F5344CB8AC3E}">
        <p14:creationId xmlns:p14="http://schemas.microsoft.com/office/powerpoint/2010/main" val="2951311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30BA34-0F2D-4CCE-AF41-13231510DA5F}"/>
              </a:ext>
            </a:extLst>
          </p:cNvPr>
          <p:cNvSpPr/>
          <p:nvPr/>
        </p:nvSpPr>
        <p:spPr>
          <a:xfrm>
            <a:off x="1531119" y="1929469"/>
            <a:ext cx="7313897" cy="392119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D9539CE-50B3-4794-B9B3-C4C42A37EB67}"/>
              </a:ext>
            </a:extLst>
          </p:cNvPr>
          <p:cNvPicPr>
            <a:picLocks noChangeAspect="1"/>
          </p:cNvPicPr>
          <p:nvPr/>
        </p:nvPicPr>
        <p:blipFill>
          <a:blip r:embed="rId2"/>
          <a:stretch>
            <a:fillRect/>
          </a:stretch>
        </p:blipFill>
        <p:spPr>
          <a:xfrm>
            <a:off x="1600086" y="2013358"/>
            <a:ext cx="7158021" cy="3749879"/>
          </a:xfrm>
          <a:prstGeom prst="rect">
            <a:avLst/>
          </a:prstGeom>
        </p:spPr>
      </p:pic>
      <p:sp>
        <p:nvSpPr>
          <p:cNvPr id="5" name="TextBox 4">
            <a:extLst>
              <a:ext uri="{FF2B5EF4-FFF2-40B4-BE49-F238E27FC236}">
                <a16:creationId xmlns:a16="http://schemas.microsoft.com/office/drawing/2014/main" id="{0572049E-1E1A-4F0B-9297-B5311F6AA07B}"/>
              </a:ext>
            </a:extLst>
          </p:cNvPr>
          <p:cNvSpPr txBox="1"/>
          <p:nvPr/>
        </p:nvSpPr>
        <p:spPr>
          <a:xfrm>
            <a:off x="394283" y="260059"/>
            <a:ext cx="7969541" cy="523220"/>
          </a:xfrm>
          <a:prstGeom prst="rect">
            <a:avLst/>
          </a:prstGeom>
          <a:noFill/>
        </p:spPr>
        <p:txBody>
          <a:bodyPr wrap="square" rtlCol="0">
            <a:spAutoFit/>
          </a:bodyPr>
          <a:lstStyle/>
          <a:p>
            <a:r>
              <a:rPr lang="en-GB" sz="2800" b="1">
                <a:solidFill>
                  <a:srgbClr val="92D050"/>
                </a:solidFill>
              </a:rPr>
              <a:t>How Do I Create A Invoice?</a:t>
            </a:r>
          </a:p>
        </p:txBody>
      </p:sp>
      <p:sp>
        <p:nvSpPr>
          <p:cNvPr id="6" name="TextBox 5">
            <a:extLst>
              <a:ext uri="{FF2B5EF4-FFF2-40B4-BE49-F238E27FC236}">
                <a16:creationId xmlns:a16="http://schemas.microsoft.com/office/drawing/2014/main" id="{C63A90BE-DCF9-439B-80B3-CD1DD54E04B3}"/>
              </a:ext>
            </a:extLst>
          </p:cNvPr>
          <p:cNvSpPr txBox="1"/>
          <p:nvPr/>
        </p:nvSpPr>
        <p:spPr>
          <a:xfrm>
            <a:off x="1803633" y="1048624"/>
            <a:ext cx="6853806" cy="369332"/>
          </a:xfrm>
          <a:prstGeom prst="rect">
            <a:avLst/>
          </a:prstGeom>
          <a:noFill/>
        </p:spPr>
        <p:txBody>
          <a:bodyPr wrap="square" rtlCol="0">
            <a:spAutoFit/>
          </a:bodyPr>
          <a:lstStyle/>
          <a:p>
            <a:r>
              <a:rPr lang="en-GB"/>
              <a:t>Once you have created your invoice you will see created on the profile. </a:t>
            </a:r>
          </a:p>
        </p:txBody>
      </p:sp>
      <p:cxnSp>
        <p:nvCxnSpPr>
          <p:cNvPr id="7" name="Straight Arrow Connector 6">
            <a:extLst>
              <a:ext uri="{FF2B5EF4-FFF2-40B4-BE49-F238E27FC236}">
                <a16:creationId xmlns:a16="http://schemas.microsoft.com/office/drawing/2014/main" id="{E5CF97FA-4BF6-4628-B6FB-1C82ED1F2248}"/>
              </a:ext>
            </a:extLst>
          </p:cNvPr>
          <p:cNvCxnSpPr>
            <a:cxnSpLocks/>
          </p:cNvCxnSpPr>
          <p:nvPr/>
        </p:nvCxnSpPr>
        <p:spPr>
          <a:xfrm>
            <a:off x="3531765" y="1417956"/>
            <a:ext cx="1904301" cy="25584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BA9B32B-D6AA-4019-A19A-D7B4DA9D7E76}"/>
              </a:ext>
            </a:extLst>
          </p:cNvPr>
          <p:cNvSpPr/>
          <p:nvPr/>
        </p:nvSpPr>
        <p:spPr>
          <a:xfrm>
            <a:off x="3640822" y="4018327"/>
            <a:ext cx="763398" cy="11157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A21928EA-9F40-4C38-A6F6-63BC0065C526}"/>
              </a:ext>
            </a:extLst>
          </p:cNvPr>
          <p:cNvSpPr/>
          <p:nvPr/>
        </p:nvSpPr>
        <p:spPr>
          <a:xfrm>
            <a:off x="5370990" y="4018327"/>
            <a:ext cx="372862" cy="11928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lide Number Placeholder 11">
            <a:extLst>
              <a:ext uri="{FF2B5EF4-FFF2-40B4-BE49-F238E27FC236}">
                <a16:creationId xmlns:a16="http://schemas.microsoft.com/office/drawing/2014/main" id="{F3E0BF3F-3A16-4DCD-A82B-FDA9E936ECA6}"/>
              </a:ext>
            </a:extLst>
          </p:cNvPr>
          <p:cNvSpPr>
            <a:spLocks noGrp="1"/>
          </p:cNvSpPr>
          <p:nvPr>
            <p:ph type="sldNum" sz="quarter" idx="12"/>
          </p:nvPr>
        </p:nvSpPr>
        <p:spPr/>
        <p:txBody>
          <a:bodyPr/>
          <a:lstStyle/>
          <a:p>
            <a:fld id="{6F0C9F74-ED7C-44EF-9CFC-67AAF3EFA2FB}" type="slidenum">
              <a:rPr lang="en-GB" smtClean="0"/>
              <a:t>13</a:t>
            </a:fld>
            <a:endParaRPr lang="en-GB"/>
          </a:p>
        </p:txBody>
      </p:sp>
    </p:spTree>
    <p:extLst>
      <p:ext uri="{BB962C8B-B14F-4D97-AF65-F5344CB8AC3E}">
        <p14:creationId xmlns:p14="http://schemas.microsoft.com/office/powerpoint/2010/main" val="583738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176882" y="2289051"/>
            <a:ext cx="6860585" cy="2308324"/>
          </a:xfrm>
          <a:prstGeom prst="rect">
            <a:avLst/>
          </a:prstGeom>
          <a:noFill/>
        </p:spPr>
        <p:txBody>
          <a:bodyPr wrap="square">
            <a:spAutoFit/>
          </a:bodyPr>
          <a:lstStyle/>
          <a:p>
            <a:r>
              <a:rPr lang="en-US" sz="4800" b="1"/>
              <a:t>MANUAL ADJUSTMENTS -</a:t>
            </a:r>
          </a:p>
          <a:p>
            <a:r>
              <a:rPr lang="en-US" sz="4800" b="1"/>
              <a:t>BONUS</a:t>
            </a:r>
          </a:p>
          <a:p>
            <a:endParaRPr lang="en-GB" sz="4800"/>
          </a:p>
        </p:txBody>
      </p:sp>
      <p:sp>
        <p:nvSpPr>
          <p:cNvPr id="10" name="Slide Number Placeholder 9">
            <a:extLst>
              <a:ext uri="{FF2B5EF4-FFF2-40B4-BE49-F238E27FC236}">
                <a16:creationId xmlns:a16="http://schemas.microsoft.com/office/drawing/2014/main" id="{B6D19286-DEE0-4277-8EBA-015468BCD9F8}"/>
              </a:ext>
            </a:extLst>
          </p:cNvPr>
          <p:cNvSpPr>
            <a:spLocks noGrp="1"/>
          </p:cNvSpPr>
          <p:nvPr>
            <p:ph type="sldNum" sz="quarter" idx="12"/>
          </p:nvPr>
        </p:nvSpPr>
        <p:spPr/>
        <p:txBody>
          <a:bodyPr/>
          <a:lstStyle/>
          <a:p>
            <a:fld id="{6F0C9F74-ED7C-44EF-9CFC-67AAF3EFA2FB}" type="slidenum">
              <a:rPr lang="en-GB" smtClean="0"/>
              <a:t>14</a:t>
            </a:fld>
            <a:endParaRPr lang="en-GB"/>
          </a:p>
        </p:txBody>
      </p:sp>
    </p:spTree>
    <p:extLst>
      <p:ext uri="{BB962C8B-B14F-4D97-AF65-F5344CB8AC3E}">
        <p14:creationId xmlns:p14="http://schemas.microsoft.com/office/powerpoint/2010/main" val="1231625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03741" y="285558"/>
            <a:ext cx="9131300" cy="401638"/>
          </a:xfrm>
        </p:spPr>
        <p:txBody>
          <a:bodyPr/>
          <a:lstStyle/>
          <a:p>
            <a:pPr>
              <a:buClr>
                <a:srgbClr val="B8C617"/>
              </a:buClr>
            </a:pPr>
            <a:r>
              <a:rPr lang="en-US" sz="2800" b="1">
                <a:solidFill>
                  <a:srgbClr val="92D050"/>
                </a:solidFill>
                <a:latin typeface="Calibri"/>
                <a:cs typeface="Calibri"/>
              </a:rPr>
              <a:t>What Is A Manual Adjustment?</a:t>
            </a:r>
            <a:br>
              <a:rPr lang="en-US" sz="2800" b="1">
                <a:solidFill>
                  <a:srgbClr val="92D050"/>
                </a:solidFill>
              </a:rPr>
            </a:br>
            <a:endParaRPr lang="en-US" sz="2800" b="1">
              <a:solidFill>
                <a:srgbClr val="92D050"/>
              </a:solidFill>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669850" y="1186901"/>
            <a:ext cx="9297646" cy="1323439"/>
          </a:xfrm>
          <a:prstGeom prst="rect">
            <a:avLst/>
          </a:prstGeom>
        </p:spPr>
        <p:txBody>
          <a:bodyPr wrap="square" lIns="91440" tIns="45720" rIns="91440" bIns="45720" anchor="t">
            <a:spAutoFit/>
          </a:bodyPr>
          <a:lstStyle/>
          <a:p>
            <a:r>
              <a:rPr lang="en-US" sz="1600"/>
              <a:t>A manual adjustment can be entered at any time if there is a timesheet. A manual adjustment is where we need to deduct, refund or pay a shift bonus. The </a:t>
            </a:r>
            <a:r>
              <a:rPr lang="en-US" sz="1600" b="1"/>
              <a:t>correct</a:t>
            </a:r>
            <a:r>
              <a:rPr lang="en-US" sz="1600"/>
              <a:t> way to process this is through a manual adjustment and not an historic adjustment</a:t>
            </a:r>
            <a:r>
              <a:rPr lang="en-US" sz="1600" b="1"/>
              <a:t>.</a:t>
            </a:r>
            <a:endParaRPr lang="en-US" sz="1600">
              <a:ea typeface="+mn-lt"/>
              <a:cs typeface="+mn-lt"/>
            </a:endParaRPr>
          </a:p>
          <a:p>
            <a:endParaRPr lang="en-US" sz="1600">
              <a:ea typeface="+mn-lt"/>
              <a:cs typeface="+mn-lt"/>
            </a:endParaRPr>
          </a:p>
          <a:p>
            <a:r>
              <a:rPr lang="en-US" sz="1600"/>
              <a:t>Click on Finance &gt; Timesheets and search for your site.</a:t>
            </a:r>
            <a:endParaRPr lang="en-US"/>
          </a:p>
        </p:txBody>
      </p:sp>
      <p:sp>
        <p:nvSpPr>
          <p:cNvPr id="6" name="Rectangle 5">
            <a:extLst>
              <a:ext uri="{FF2B5EF4-FFF2-40B4-BE49-F238E27FC236}">
                <a16:creationId xmlns:a16="http://schemas.microsoft.com/office/drawing/2014/main" id="{7E27D38D-DC0B-4FC1-837E-417E5E2AAC5B}"/>
              </a:ext>
            </a:extLst>
          </p:cNvPr>
          <p:cNvSpPr/>
          <p:nvPr/>
        </p:nvSpPr>
        <p:spPr>
          <a:xfrm>
            <a:off x="2805344" y="4998128"/>
            <a:ext cx="479394" cy="79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C06AAD6F-6AB3-47A2-8CAF-5C8B8BE10394}"/>
              </a:ext>
            </a:extLst>
          </p:cNvPr>
          <p:cNvPicPr>
            <a:picLocks noChangeAspect="1"/>
          </p:cNvPicPr>
          <p:nvPr/>
        </p:nvPicPr>
        <p:blipFill>
          <a:blip r:embed="rId3"/>
          <a:stretch>
            <a:fillRect/>
          </a:stretch>
        </p:blipFill>
        <p:spPr>
          <a:xfrm>
            <a:off x="284513" y="2417458"/>
            <a:ext cx="11765017" cy="3860406"/>
          </a:xfrm>
          <a:prstGeom prst="rect">
            <a:avLst/>
          </a:prstGeom>
        </p:spPr>
      </p:pic>
      <p:sp>
        <p:nvSpPr>
          <p:cNvPr id="7" name="Slide Number Placeholder 6">
            <a:extLst>
              <a:ext uri="{FF2B5EF4-FFF2-40B4-BE49-F238E27FC236}">
                <a16:creationId xmlns:a16="http://schemas.microsoft.com/office/drawing/2014/main" id="{58442ACC-02F2-4E1D-B3EB-FC05999F1B91}"/>
              </a:ext>
            </a:extLst>
          </p:cNvPr>
          <p:cNvSpPr>
            <a:spLocks noGrp="1"/>
          </p:cNvSpPr>
          <p:nvPr>
            <p:ph type="sldNum" sz="quarter" idx="12"/>
          </p:nvPr>
        </p:nvSpPr>
        <p:spPr/>
        <p:txBody>
          <a:bodyPr/>
          <a:lstStyle/>
          <a:p>
            <a:fld id="{6F0C9F74-ED7C-44EF-9CFC-67AAF3EFA2FB}" type="slidenum">
              <a:rPr lang="en-GB" smtClean="0"/>
              <a:t>15</a:t>
            </a:fld>
            <a:endParaRPr lang="en-GB"/>
          </a:p>
        </p:txBody>
      </p:sp>
    </p:spTree>
    <p:extLst>
      <p:ext uri="{BB962C8B-B14F-4D97-AF65-F5344CB8AC3E}">
        <p14:creationId xmlns:p14="http://schemas.microsoft.com/office/powerpoint/2010/main" val="109180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6352D9B-C90E-498C-B470-51DFE0B7EFC9}"/>
              </a:ext>
            </a:extLst>
          </p:cNvPr>
          <p:cNvSpPr/>
          <p:nvPr/>
        </p:nvSpPr>
        <p:spPr>
          <a:xfrm>
            <a:off x="5028038" y="2593432"/>
            <a:ext cx="6633677" cy="379193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887BE09A-B140-4167-8EE0-809BCC74A266}"/>
              </a:ext>
            </a:extLst>
          </p:cNvPr>
          <p:cNvPicPr>
            <a:picLocks noChangeAspect="1"/>
          </p:cNvPicPr>
          <p:nvPr/>
        </p:nvPicPr>
        <p:blipFill rotWithShape="1">
          <a:blip r:embed="rId4"/>
          <a:srcRect t="18752"/>
          <a:stretch/>
        </p:blipFill>
        <p:spPr>
          <a:xfrm>
            <a:off x="5168601" y="2696175"/>
            <a:ext cx="6363465" cy="3574822"/>
          </a:xfrm>
          <a:prstGeom prst="rect">
            <a:avLst/>
          </a:prstGeom>
        </p:spPr>
      </p:pic>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52694" y="334494"/>
            <a:ext cx="9359900" cy="403225"/>
          </a:xfrm>
        </p:spPr>
        <p:txBody>
          <a:bodyPr/>
          <a:lstStyle/>
          <a:p>
            <a:pPr>
              <a:buClr>
                <a:srgbClr val="B8C617"/>
              </a:buClr>
            </a:pPr>
            <a:r>
              <a:rPr lang="en-US" sz="2800" b="1">
                <a:solidFill>
                  <a:srgbClr val="92D050"/>
                </a:solidFill>
                <a:latin typeface="Calibri"/>
                <a:cs typeface="Calibri"/>
              </a:rPr>
              <a:t>Where To Find Manual Adjustment To Add Shift Bonus?</a:t>
            </a:r>
          </a:p>
        </p:txBody>
      </p:sp>
      <p:sp>
        <p:nvSpPr>
          <p:cNvPr id="25" name="Rectangle 24">
            <a:extLst>
              <a:ext uri="{FF2B5EF4-FFF2-40B4-BE49-F238E27FC236}">
                <a16:creationId xmlns:a16="http://schemas.microsoft.com/office/drawing/2014/main" id="{3F86E64E-C0D4-4B53-96CE-389384200246}"/>
              </a:ext>
            </a:extLst>
          </p:cNvPr>
          <p:cNvSpPr/>
          <p:nvPr/>
        </p:nvSpPr>
        <p:spPr>
          <a:xfrm>
            <a:off x="494264" y="1054054"/>
            <a:ext cx="9522782" cy="338554"/>
          </a:xfrm>
          <a:prstGeom prst="rect">
            <a:avLst/>
          </a:prstGeom>
        </p:spPr>
        <p:txBody>
          <a:bodyPr wrap="square" lIns="91440" tIns="45720" rIns="91440" bIns="45720" anchor="t">
            <a:spAutoFit/>
          </a:bodyPr>
          <a:lstStyle/>
          <a:p>
            <a:r>
              <a:rPr lang="en-US" sz="1600"/>
              <a:t>To add a manual adjustment, click on the worker you require to make the adjustment to and open the timesheet.</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59934" y="1735285"/>
            <a:ext cx="7341857" cy="337912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cv</a:t>
            </a:r>
          </a:p>
        </p:txBody>
      </p:sp>
      <p:pic>
        <p:nvPicPr>
          <p:cNvPr id="2" name="Picture 1">
            <a:extLst>
              <a:ext uri="{FF2B5EF4-FFF2-40B4-BE49-F238E27FC236}">
                <a16:creationId xmlns:a16="http://schemas.microsoft.com/office/drawing/2014/main" id="{2A1CC50D-5EDD-4EC3-AE3F-527461CB4347}"/>
              </a:ext>
            </a:extLst>
          </p:cNvPr>
          <p:cNvPicPr>
            <a:picLocks noChangeAspect="1"/>
          </p:cNvPicPr>
          <p:nvPr/>
        </p:nvPicPr>
        <p:blipFill rotWithShape="1">
          <a:blip r:embed="rId5"/>
          <a:srcRect t="30585"/>
          <a:stretch/>
        </p:blipFill>
        <p:spPr>
          <a:xfrm>
            <a:off x="775151" y="1852586"/>
            <a:ext cx="7080324" cy="3127022"/>
          </a:xfrm>
          <a:prstGeom prst="rect">
            <a:avLst/>
          </a:prstGeom>
        </p:spPr>
      </p:pic>
      <p:sp>
        <p:nvSpPr>
          <p:cNvPr id="3" name="Rectangle 2">
            <a:extLst>
              <a:ext uri="{FF2B5EF4-FFF2-40B4-BE49-F238E27FC236}">
                <a16:creationId xmlns:a16="http://schemas.microsoft.com/office/drawing/2014/main" id="{99E89E4D-89F5-4014-B925-ECB823C32D16}"/>
              </a:ext>
            </a:extLst>
          </p:cNvPr>
          <p:cNvSpPr/>
          <p:nvPr/>
        </p:nvSpPr>
        <p:spPr>
          <a:xfrm>
            <a:off x="2715692" y="3957055"/>
            <a:ext cx="435389"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3900953" y="1560091"/>
            <a:ext cx="0" cy="23939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70D095F-3C30-481B-B74C-007E080F8930}"/>
              </a:ext>
            </a:extLst>
          </p:cNvPr>
          <p:cNvSpPr/>
          <p:nvPr/>
        </p:nvSpPr>
        <p:spPr>
          <a:xfrm>
            <a:off x="3173027" y="3954056"/>
            <a:ext cx="1597981" cy="1934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7008487" y="5469254"/>
            <a:ext cx="4278638" cy="261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V="1">
            <a:off x="3724275" y="5599767"/>
            <a:ext cx="3124200" cy="2041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C10984B0-69E3-407B-B843-871A87C910C3}"/>
              </a:ext>
            </a:extLst>
          </p:cNvPr>
          <p:cNvSpPr/>
          <p:nvPr/>
        </p:nvSpPr>
        <p:spPr>
          <a:xfrm>
            <a:off x="1153550" y="5599767"/>
            <a:ext cx="2728818" cy="584775"/>
          </a:xfrm>
          <a:prstGeom prst="rect">
            <a:avLst/>
          </a:prstGeom>
        </p:spPr>
        <p:txBody>
          <a:bodyPr wrap="square">
            <a:spAutoFit/>
          </a:bodyPr>
          <a:lstStyle/>
          <a:p>
            <a:pPr algn="ctr"/>
            <a:r>
              <a:rPr lang="en-US" sz="1600" dirty="0"/>
              <a:t>Next click on the workers timesheet</a:t>
            </a:r>
          </a:p>
        </p:txBody>
      </p:sp>
      <p:sp>
        <p:nvSpPr>
          <p:cNvPr id="26" name="Rectangle 25">
            <a:extLst>
              <a:ext uri="{FF2B5EF4-FFF2-40B4-BE49-F238E27FC236}">
                <a16:creationId xmlns:a16="http://schemas.microsoft.com/office/drawing/2014/main" id="{C3E14156-8E6B-42A8-9C47-52EB84636713}"/>
              </a:ext>
            </a:extLst>
          </p:cNvPr>
          <p:cNvSpPr/>
          <p:nvPr/>
        </p:nvSpPr>
        <p:spPr>
          <a:xfrm>
            <a:off x="2662251" y="4290092"/>
            <a:ext cx="435389"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80370ADF-92E2-4BE9-9E40-BE6B1BFFE456}"/>
              </a:ext>
            </a:extLst>
          </p:cNvPr>
          <p:cNvSpPr/>
          <p:nvPr/>
        </p:nvSpPr>
        <p:spPr>
          <a:xfrm>
            <a:off x="2708184" y="4677977"/>
            <a:ext cx="327114"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lide Number Placeholder 12">
            <a:extLst>
              <a:ext uri="{FF2B5EF4-FFF2-40B4-BE49-F238E27FC236}">
                <a16:creationId xmlns:a16="http://schemas.microsoft.com/office/drawing/2014/main" id="{2F63DDBE-7ED2-4E79-943A-732AEA197816}"/>
              </a:ext>
            </a:extLst>
          </p:cNvPr>
          <p:cNvSpPr>
            <a:spLocks noGrp="1"/>
          </p:cNvSpPr>
          <p:nvPr>
            <p:ph type="sldNum" sz="quarter" idx="12"/>
          </p:nvPr>
        </p:nvSpPr>
        <p:spPr/>
        <p:txBody>
          <a:bodyPr/>
          <a:lstStyle/>
          <a:p>
            <a:fld id="{6F0C9F74-ED7C-44EF-9CFC-67AAF3EFA2FB}" type="slidenum">
              <a:rPr lang="en-GB" smtClean="0"/>
              <a:t>16</a:t>
            </a:fld>
            <a:endParaRPr lang="en-GB"/>
          </a:p>
        </p:txBody>
      </p:sp>
    </p:spTree>
    <p:extLst>
      <p:ext uri="{BB962C8B-B14F-4D97-AF65-F5344CB8AC3E}">
        <p14:creationId xmlns:p14="http://schemas.microsoft.com/office/powerpoint/2010/main" val="174878547"/>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913E6CB-8E6D-4326-909D-009771857459}"/>
              </a:ext>
            </a:extLst>
          </p:cNvPr>
          <p:cNvSpPr/>
          <p:nvPr/>
        </p:nvSpPr>
        <p:spPr>
          <a:xfrm>
            <a:off x="6095999" y="2070956"/>
            <a:ext cx="3767091" cy="3007071"/>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4EBAE35-1291-4D89-967F-59A93EDDFF8B}"/>
              </a:ext>
            </a:extLst>
          </p:cNvPr>
          <p:cNvSpPr/>
          <p:nvPr/>
        </p:nvSpPr>
        <p:spPr>
          <a:xfrm>
            <a:off x="747233" y="1926453"/>
            <a:ext cx="4978864" cy="4394447"/>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63714" y="273571"/>
            <a:ext cx="9131300" cy="385762"/>
          </a:xfrm>
        </p:spPr>
        <p:txBody>
          <a:bodyPr/>
          <a:lstStyle/>
          <a:p>
            <a:pPr>
              <a:buClr>
                <a:srgbClr val="B8C617"/>
              </a:buClr>
            </a:pPr>
            <a:r>
              <a:rPr lang="en-US" sz="2800" b="1" dirty="0">
                <a:solidFill>
                  <a:srgbClr val="92D050"/>
                </a:solidFill>
                <a:latin typeface="+mn-lt"/>
              </a:rPr>
              <a:t>How Do I Add A Bonus?</a:t>
            </a:r>
          </a:p>
        </p:txBody>
      </p:sp>
      <p:sp>
        <p:nvSpPr>
          <p:cNvPr id="25" name="Rectangle 24">
            <a:extLst>
              <a:ext uri="{FF2B5EF4-FFF2-40B4-BE49-F238E27FC236}">
                <a16:creationId xmlns:a16="http://schemas.microsoft.com/office/drawing/2014/main" id="{3F86E64E-C0D4-4B53-96CE-389384200246}"/>
              </a:ext>
            </a:extLst>
          </p:cNvPr>
          <p:cNvSpPr/>
          <p:nvPr/>
        </p:nvSpPr>
        <p:spPr>
          <a:xfrm>
            <a:off x="669850" y="1231384"/>
            <a:ext cx="6885047" cy="338554"/>
          </a:xfrm>
          <a:prstGeom prst="rect">
            <a:avLst/>
          </a:prstGeom>
        </p:spPr>
        <p:txBody>
          <a:bodyPr wrap="square" lIns="91440" tIns="45720" rIns="91440" bIns="45720" anchor="t">
            <a:spAutoFit/>
          </a:bodyPr>
          <a:lstStyle/>
          <a:p>
            <a:r>
              <a:rPr lang="en-US" sz="1600" dirty="0"/>
              <a:t>Click on Shift details to open the workers detail to add your bonus. </a:t>
            </a:r>
          </a:p>
        </p:txBody>
      </p:sp>
      <p:pic>
        <p:nvPicPr>
          <p:cNvPr id="2" name="Picture 1">
            <a:extLst>
              <a:ext uri="{FF2B5EF4-FFF2-40B4-BE49-F238E27FC236}">
                <a16:creationId xmlns:a16="http://schemas.microsoft.com/office/drawing/2014/main" id="{8B22090F-A830-4FA6-AEC8-69C00B909194}"/>
              </a:ext>
            </a:extLst>
          </p:cNvPr>
          <p:cNvPicPr>
            <a:picLocks noChangeAspect="1"/>
          </p:cNvPicPr>
          <p:nvPr/>
        </p:nvPicPr>
        <p:blipFill>
          <a:blip r:embed="rId3"/>
          <a:stretch>
            <a:fillRect/>
          </a:stretch>
        </p:blipFill>
        <p:spPr>
          <a:xfrm>
            <a:off x="824794" y="2025227"/>
            <a:ext cx="4823742" cy="4196898"/>
          </a:xfrm>
          <a:prstGeom prst="rect">
            <a:avLst/>
          </a:prstGeom>
        </p:spPr>
      </p:pic>
      <p:sp>
        <p:nvSpPr>
          <p:cNvPr id="6" name="Rectangle 5">
            <a:extLst>
              <a:ext uri="{FF2B5EF4-FFF2-40B4-BE49-F238E27FC236}">
                <a16:creationId xmlns:a16="http://schemas.microsoft.com/office/drawing/2014/main" id="{4B78A8EF-65DA-4AD3-AF36-434283D59994}"/>
              </a:ext>
            </a:extLst>
          </p:cNvPr>
          <p:cNvSpPr/>
          <p:nvPr/>
        </p:nvSpPr>
        <p:spPr>
          <a:xfrm>
            <a:off x="958790" y="3256552"/>
            <a:ext cx="769763" cy="2501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1371D4E-B549-4EDF-A63F-DD58C107C401}"/>
              </a:ext>
            </a:extLst>
          </p:cNvPr>
          <p:cNvSpPr/>
          <p:nvPr/>
        </p:nvSpPr>
        <p:spPr>
          <a:xfrm>
            <a:off x="958789" y="2070955"/>
            <a:ext cx="1065320" cy="11226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88A1FA88-4845-4183-A578-59FCC322AFDE}"/>
              </a:ext>
            </a:extLst>
          </p:cNvPr>
          <p:cNvCxnSpPr>
            <a:cxnSpLocks/>
          </p:cNvCxnSpPr>
          <p:nvPr/>
        </p:nvCxnSpPr>
        <p:spPr>
          <a:xfrm flipH="1">
            <a:off x="1361276" y="1811045"/>
            <a:ext cx="367277" cy="14455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D5D536F0-5269-49BA-8AE3-2B316DDB674D}"/>
              </a:ext>
            </a:extLst>
          </p:cNvPr>
          <p:cNvSpPr>
            <a:spLocks noGrp="1"/>
          </p:cNvSpPr>
          <p:nvPr>
            <p:ph type="sldNum" sz="quarter" idx="12"/>
          </p:nvPr>
        </p:nvSpPr>
        <p:spPr/>
        <p:txBody>
          <a:bodyPr/>
          <a:lstStyle/>
          <a:p>
            <a:fld id="{6F0C9F74-ED7C-44EF-9CFC-67AAF3EFA2FB}" type="slidenum">
              <a:rPr lang="en-GB" smtClean="0"/>
              <a:t>17</a:t>
            </a:fld>
            <a:endParaRPr lang="en-GB"/>
          </a:p>
        </p:txBody>
      </p:sp>
      <p:pic>
        <p:nvPicPr>
          <p:cNvPr id="8" name="Picture 7">
            <a:extLst>
              <a:ext uri="{FF2B5EF4-FFF2-40B4-BE49-F238E27FC236}">
                <a16:creationId xmlns:a16="http://schemas.microsoft.com/office/drawing/2014/main" id="{7B8CC592-DBD0-4B01-AB3A-4B5EC8F11811}"/>
              </a:ext>
            </a:extLst>
          </p:cNvPr>
          <p:cNvPicPr>
            <a:picLocks noChangeAspect="1"/>
          </p:cNvPicPr>
          <p:nvPr/>
        </p:nvPicPr>
        <p:blipFill>
          <a:blip r:embed="rId4"/>
          <a:stretch>
            <a:fillRect/>
          </a:stretch>
        </p:blipFill>
        <p:spPr>
          <a:xfrm>
            <a:off x="6185018" y="2127087"/>
            <a:ext cx="3607326" cy="2871220"/>
          </a:xfrm>
          <a:prstGeom prst="rect">
            <a:avLst/>
          </a:prstGeom>
        </p:spPr>
      </p:pic>
      <p:sp>
        <p:nvSpPr>
          <p:cNvPr id="10" name="Rectangle 9">
            <a:extLst>
              <a:ext uri="{FF2B5EF4-FFF2-40B4-BE49-F238E27FC236}">
                <a16:creationId xmlns:a16="http://schemas.microsoft.com/office/drawing/2014/main" id="{A561F37E-6D5F-42DF-AED5-5A1BC2DBD825}"/>
              </a:ext>
            </a:extLst>
          </p:cNvPr>
          <p:cNvSpPr/>
          <p:nvPr/>
        </p:nvSpPr>
        <p:spPr>
          <a:xfrm>
            <a:off x="7403977" y="2601157"/>
            <a:ext cx="1624613" cy="3268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6FF2E7F9-8567-42DE-AE92-890C88C8EAC1}"/>
              </a:ext>
            </a:extLst>
          </p:cNvPr>
          <p:cNvSpPr/>
          <p:nvPr/>
        </p:nvSpPr>
        <p:spPr>
          <a:xfrm>
            <a:off x="6191303" y="4385496"/>
            <a:ext cx="769763" cy="2501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DDA2163C-8981-4627-B0B0-17850EBAA26F}"/>
              </a:ext>
            </a:extLst>
          </p:cNvPr>
          <p:cNvSpPr txBox="1"/>
          <p:nvPr/>
        </p:nvSpPr>
        <p:spPr>
          <a:xfrm>
            <a:off x="6427432" y="5335480"/>
            <a:ext cx="3067581" cy="830997"/>
          </a:xfrm>
          <a:prstGeom prst="rect">
            <a:avLst/>
          </a:prstGeom>
          <a:noFill/>
        </p:spPr>
        <p:txBody>
          <a:bodyPr wrap="square" rtlCol="0">
            <a:spAutoFit/>
          </a:bodyPr>
          <a:lstStyle/>
          <a:p>
            <a:pPr algn="ctr"/>
            <a:r>
              <a:rPr lang="en-GB" sz="1600" dirty="0"/>
              <a:t>Now you have opened the Shift detail page click on Add an Adjustment</a:t>
            </a:r>
          </a:p>
        </p:txBody>
      </p:sp>
      <p:pic>
        <p:nvPicPr>
          <p:cNvPr id="18" name="Picture 17">
            <a:extLst>
              <a:ext uri="{FF2B5EF4-FFF2-40B4-BE49-F238E27FC236}">
                <a16:creationId xmlns:a16="http://schemas.microsoft.com/office/drawing/2014/main" id="{D7695594-443D-4230-A3F4-D05BCA1183C9}"/>
              </a:ext>
            </a:extLst>
          </p:cNvPr>
          <p:cNvPicPr>
            <a:picLocks noChangeAspect="1"/>
          </p:cNvPicPr>
          <p:nvPr/>
        </p:nvPicPr>
        <p:blipFill>
          <a:blip r:embed="rId5"/>
          <a:stretch>
            <a:fillRect/>
          </a:stretch>
        </p:blipFill>
        <p:spPr>
          <a:xfrm>
            <a:off x="7340138" y="6166477"/>
            <a:ext cx="1242168" cy="228620"/>
          </a:xfrm>
          <a:prstGeom prst="rect">
            <a:avLst/>
          </a:prstGeom>
        </p:spPr>
      </p:pic>
      <p:pic>
        <p:nvPicPr>
          <p:cNvPr id="20" name="Picture 19">
            <a:extLst>
              <a:ext uri="{FF2B5EF4-FFF2-40B4-BE49-F238E27FC236}">
                <a16:creationId xmlns:a16="http://schemas.microsoft.com/office/drawing/2014/main" id="{47D2748D-48E6-4318-965D-C88967C4DEC8}"/>
              </a:ext>
            </a:extLst>
          </p:cNvPr>
          <p:cNvPicPr>
            <a:picLocks noChangeAspect="1"/>
          </p:cNvPicPr>
          <p:nvPr/>
        </p:nvPicPr>
        <p:blipFill>
          <a:blip r:embed="rId6"/>
          <a:stretch>
            <a:fillRect/>
          </a:stretch>
        </p:blipFill>
        <p:spPr>
          <a:xfrm>
            <a:off x="1491449" y="1516447"/>
            <a:ext cx="784928" cy="205758"/>
          </a:xfrm>
          <a:prstGeom prst="rect">
            <a:avLst/>
          </a:prstGeom>
        </p:spPr>
      </p:pic>
    </p:spTree>
    <p:extLst>
      <p:ext uri="{BB962C8B-B14F-4D97-AF65-F5344CB8AC3E}">
        <p14:creationId xmlns:p14="http://schemas.microsoft.com/office/powerpoint/2010/main" val="104593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558969" y="2608208"/>
            <a:ext cx="3521452"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56989" y="485841"/>
            <a:ext cx="9131300" cy="385763"/>
          </a:xfrm>
        </p:spPr>
        <p:txBody>
          <a:bodyPr/>
          <a:lstStyle/>
          <a:p>
            <a:pPr>
              <a:buClr>
                <a:srgbClr val="B8C617"/>
              </a:buClr>
            </a:pPr>
            <a:r>
              <a:rPr lang="en-US" sz="2800" b="1">
                <a:solidFill>
                  <a:srgbClr val="92D050"/>
                </a:solidFill>
                <a:latin typeface="+mn-lt"/>
              </a:rPr>
              <a:t>How To Add A Manual Shift Bonus Adjustment?</a:t>
            </a:r>
            <a:br>
              <a:rPr lang="en-US" sz="2800" b="1">
                <a:solidFill>
                  <a:srgbClr val="92D050"/>
                </a:solidFill>
                <a:latin typeface="+mn-lt"/>
              </a:rPr>
            </a:br>
            <a:endParaRPr lang="en-US" sz="2800" b="1">
              <a:solidFill>
                <a:srgbClr val="92D050"/>
              </a:solidFill>
              <a:latin typeface="+mn-lt"/>
            </a:endParaRPr>
          </a:p>
        </p:txBody>
      </p:sp>
      <p:sp>
        <p:nvSpPr>
          <p:cNvPr id="3" name="Rectangle 2">
            <a:extLst>
              <a:ext uri="{FF2B5EF4-FFF2-40B4-BE49-F238E27FC236}">
                <a16:creationId xmlns:a16="http://schemas.microsoft.com/office/drawing/2014/main" id="{A92A4D1D-724C-435F-A98C-672AE27A82C0}"/>
              </a:ext>
            </a:extLst>
          </p:cNvPr>
          <p:cNvSpPr/>
          <p:nvPr/>
        </p:nvSpPr>
        <p:spPr>
          <a:xfrm>
            <a:off x="4080421" y="2225382"/>
            <a:ext cx="2183457" cy="1569660"/>
          </a:xfrm>
          <a:prstGeom prst="rect">
            <a:avLst/>
          </a:prstGeom>
        </p:spPr>
        <p:txBody>
          <a:bodyPr wrap="square" lIns="91440" tIns="45720" rIns="91440" bIns="45720" anchor="t">
            <a:spAutoFit/>
          </a:bodyPr>
          <a:lstStyle/>
          <a:p>
            <a:pPr algn="ctr"/>
            <a:r>
              <a:rPr lang="en-US" sz="1600"/>
              <a:t>Go to type and click in the box.</a:t>
            </a:r>
          </a:p>
          <a:p>
            <a:pPr algn="ctr"/>
            <a:endParaRPr lang="en-US" sz="1600"/>
          </a:p>
          <a:p>
            <a:pPr algn="ctr"/>
            <a:r>
              <a:rPr lang="en-US" sz="1600"/>
              <a:t>You will then see your drop down and click on shift bonus.</a:t>
            </a:r>
            <a:endParaRPr lang="en-GB" sz="1600"/>
          </a:p>
        </p:txBody>
      </p:sp>
      <p:sp>
        <p:nvSpPr>
          <p:cNvPr id="25" name="Rectangle 24">
            <a:extLst>
              <a:ext uri="{FF2B5EF4-FFF2-40B4-BE49-F238E27FC236}">
                <a16:creationId xmlns:a16="http://schemas.microsoft.com/office/drawing/2014/main" id="{3F86E64E-C0D4-4B53-96CE-389384200246}"/>
              </a:ext>
            </a:extLst>
          </p:cNvPr>
          <p:cNvSpPr/>
          <p:nvPr/>
        </p:nvSpPr>
        <p:spPr>
          <a:xfrm>
            <a:off x="456989" y="1534452"/>
            <a:ext cx="9522782" cy="584775"/>
          </a:xfrm>
          <a:prstGeom prst="rect">
            <a:avLst/>
          </a:prstGeom>
        </p:spPr>
        <p:txBody>
          <a:bodyPr wrap="square" lIns="91440" tIns="45720" rIns="91440" bIns="45720" anchor="t">
            <a:spAutoFit/>
          </a:bodyPr>
          <a:lstStyle/>
          <a:p>
            <a:r>
              <a:rPr lang="en-US" sz="1600"/>
              <a:t>Shift bonus payments are for any extra pay that is a bonus, and the worker doesn’t accrue holiday pay. This means it doesn’t go through the shift allocation but is done as a manual adjustment or a download adjustment. </a:t>
            </a:r>
          </a:p>
        </p:txBody>
      </p:sp>
      <p:sp>
        <p:nvSpPr>
          <p:cNvPr id="18" name="Rectangle 17">
            <a:extLst>
              <a:ext uri="{FF2B5EF4-FFF2-40B4-BE49-F238E27FC236}">
                <a16:creationId xmlns:a16="http://schemas.microsoft.com/office/drawing/2014/main" id="{459660CB-65F1-421A-947B-B22299CD1956}"/>
              </a:ext>
            </a:extLst>
          </p:cNvPr>
          <p:cNvSpPr/>
          <p:nvPr/>
        </p:nvSpPr>
        <p:spPr>
          <a:xfrm>
            <a:off x="6312024" y="2559320"/>
            <a:ext cx="3489522"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BF2532B-FF6F-4446-8308-8FC17E907443}"/>
              </a:ext>
            </a:extLst>
          </p:cNvPr>
          <p:cNvSpPr/>
          <p:nvPr/>
        </p:nvSpPr>
        <p:spPr>
          <a:xfrm>
            <a:off x="4205698" y="3907049"/>
            <a:ext cx="2137166" cy="1569660"/>
          </a:xfrm>
          <a:prstGeom prst="rect">
            <a:avLst/>
          </a:prstGeom>
        </p:spPr>
        <p:txBody>
          <a:bodyPr wrap="square" lIns="91440" tIns="45720" rIns="91440" bIns="45720" anchor="t">
            <a:spAutoFit/>
          </a:bodyPr>
          <a:lstStyle/>
          <a:p>
            <a:pPr algn="ctr"/>
            <a:r>
              <a:rPr lang="en-US" sz="1600"/>
              <a:t>Next click on the charge amount then add the payment amount click on the </a:t>
            </a:r>
          </a:p>
          <a:p>
            <a:pPr algn="ctr"/>
            <a:endParaRPr lang="en-US" sz="1600"/>
          </a:p>
          <a:p>
            <a:pPr algn="ctr"/>
            <a:r>
              <a:rPr lang="en-US" sz="1600"/>
              <a:t>box and add amount.</a:t>
            </a:r>
            <a:endParaRPr lang="en-GB" sz="1600"/>
          </a:p>
        </p:txBody>
      </p:sp>
      <p:pic>
        <p:nvPicPr>
          <p:cNvPr id="4" name="Picture 3">
            <a:extLst>
              <a:ext uri="{FF2B5EF4-FFF2-40B4-BE49-F238E27FC236}">
                <a16:creationId xmlns:a16="http://schemas.microsoft.com/office/drawing/2014/main" id="{E17404CA-D790-42DB-9910-B5879950DB4B}"/>
              </a:ext>
            </a:extLst>
          </p:cNvPr>
          <p:cNvPicPr>
            <a:picLocks noChangeAspect="1"/>
          </p:cNvPicPr>
          <p:nvPr/>
        </p:nvPicPr>
        <p:blipFill>
          <a:blip r:embed="rId3"/>
          <a:stretch>
            <a:fillRect/>
          </a:stretch>
        </p:blipFill>
        <p:spPr>
          <a:xfrm>
            <a:off x="650614" y="2737012"/>
            <a:ext cx="3354664" cy="2812256"/>
          </a:xfrm>
          <a:prstGeom prst="rect">
            <a:avLst/>
          </a:prstGeom>
        </p:spPr>
      </p:pic>
      <p:pic>
        <p:nvPicPr>
          <p:cNvPr id="6" name="Picture 5">
            <a:extLst>
              <a:ext uri="{FF2B5EF4-FFF2-40B4-BE49-F238E27FC236}">
                <a16:creationId xmlns:a16="http://schemas.microsoft.com/office/drawing/2014/main" id="{496C34E8-4375-4C97-B435-3D93B5AEF118}"/>
              </a:ext>
            </a:extLst>
          </p:cNvPr>
          <p:cNvPicPr>
            <a:picLocks noChangeAspect="1"/>
          </p:cNvPicPr>
          <p:nvPr/>
        </p:nvPicPr>
        <p:blipFill>
          <a:blip r:embed="rId4"/>
          <a:stretch>
            <a:fillRect/>
          </a:stretch>
        </p:blipFill>
        <p:spPr>
          <a:xfrm>
            <a:off x="6414301" y="2662395"/>
            <a:ext cx="3283374" cy="2812257"/>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1473693" y="3533402"/>
            <a:ext cx="1695635" cy="3764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D478F8C-B372-41E9-B184-E0143454FDBB}"/>
              </a:ext>
            </a:extLst>
          </p:cNvPr>
          <p:cNvSpPr/>
          <p:nvPr/>
        </p:nvSpPr>
        <p:spPr>
          <a:xfrm>
            <a:off x="6849428" y="3695884"/>
            <a:ext cx="1354604" cy="2168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32E1610-0C40-4CB5-AD95-7314E30B1B2F}"/>
              </a:ext>
            </a:extLst>
          </p:cNvPr>
          <p:cNvSpPr/>
          <p:nvPr/>
        </p:nvSpPr>
        <p:spPr>
          <a:xfrm>
            <a:off x="7439487" y="3923931"/>
            <a:ext cx="1198486" cy="1161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0C50EAF-B192-49CE-A6A6-6AD58490A177}"/>
              </a:ext>
            </a:extLst>
          </p:cNvPr>
          <p:cNvSpPr/>
          <p:nvPr/>
        </p:nvSpPr>
        <p:spPr>
          <a:xfrm>
            <a:off x="6924583" y="4143140"/>
            <a:ext cx="1284572" cy="2168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3169328" y="3163888"/>
            <a:ext cx="986236" cy="4284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D1D1644-A29A-4652-A159-783B582677CF}"/>
              </a:ext>
            </a:extLst>
          </p:cNvPr>
          <p:cNvCxnSpPr>
            <a:cxnSpLocks/>
          </p:cNvCxnSpPr>
          <p:nvPr/>
        </p:nvCxnSpPr>
        <p:spPr>
          <a:xfrm flipV="1">
            <a:off x="5879977" y="4044945"/>
            <a:ext cx="926166" cy="1818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F501ABA3-CCBB-4843-9058-4E08702A8E2D}"/>
              </a:ext>
            </a:extLst>
          </p:cNvPr>
          <p:cNvPicPr>
            <a:picLocks noChangeAspect="1"/>
          </p:cNvPicPr>
          <p:nvPr/>
        </p:nvPicPr>
        <p:blipFill rotWithShape="1">
          <a:blip r:embed="rId5"/>
          <a:srcRect t="1" b="11291"/>
          <a:stretch/>
        </p:blipFill>
        <p:spPr>
          <a:xfrm>
            <a:off x="4437325" y="4892645"/>
            <a:ext cx="1691787" cy="250126"/>
          </a:xfrm>
          <a:prstGeom prst="rect">
            <a:avLst/>
          </a:prstGeom>
        </p:spPr>
      </p:pic>
      <p:sp>
        <p:nvSpPr>
          <p:cNvPr id="2" name="Rectangle 1">
            <a:extLst>
              <a:ext uri="{FF2B5EF4-FFF2-40B4-BE49-F238E27FC236}">
                <a16:creationId xmlns:a16="http://schemas.microsoft.com/office/drawing/2014/main" id="{1C9AD344-DECC-40B8-9565-5D36B92CDF0B}"/>
              </a:ext>
            </a:extLst>
          </p:cNvPr>
          <p:cNvSpPr/>
          <p:nvPr/>
        </p:nvSpPr>
        <p:spPr>
          <a:xfrm>
            <a:off x="508943" y="1118816"/>
            <a:ext cx="9522782" cy="338554"/>
          </a:xfrm>
          <a:prstGeom prst="rect">
            <a:avLst/>
          </a:prstGeom>
        </p:spPr>
        <p:txBody>
          <a:bodyPr wrap="square" lIns="91440" tIns="45720" rIns="91440" bIns="45720" anchor="t">
            <a:spAutoFit/>
          </a:bodyPr>
          <a:lstStyle/>
          <a:p>
            <a:r>
              <a:rPr lang="en-US" sz="1600"/>
              <a:t>The manual adjustment can be entered at any time, if there is a timesheet.</a:t>
            </a:r>
          </a:p>
        </p:txBody>
      </p:sp>
      <p:pic>
        <p:nvPicPr>
          <p:cNvPr id="9" name="Picture 8">
            <a:extLst>
              <a:ext uri="{FF2B5EF4-FFF2-40B4-BE49-F238E27FC236}">
                <a16:creationId xmlns:a16="http://schemas.microsoft.com/office/drawing/2014/main" id="{13B035E7-CC9B-4F8F-A3D7-C95A7100EB30}"/>
              </a:ext>
            </a:extLst>
          </p:cNvPr>
          <p:cNvPicPr>
            <a:picLocks noChangeAspect="1"/>
          </p:cNvPicPr>
          <p:nvPr/>
        </p:nvPicPr>
        <p:blipFill>
          <a:blip r:embed="rId6"/>
          <a:stretch>
            <a:fillRect/>
          </a:stretch>
        </p:blipFill>
        <p:spPr>
          <a:xfrm>
            <a:off x="650614" y="2708294"/>
            <a:ext cx="1886213" cy="304843"/>
          </a:xfrm>
          <a:prstGeom prst="rect">
            <a:avLst/>
          </a:prstGeom>
        </p:spPr>
      </p:pic>
      <p:sp>
        <p:nvSpPr>
          <p:cNvPr id="20" name="Slide Number Placeholder 19">
            <a:extLst>
              <a:ext uri="{FF2B5EF4-FFF2-40B4-BE49-F238E27FC236}">
                <a16:creationId xmlns:a16="http://schemas.microsoft.com/office/drawing/2014/main" id="{24882961-6732-4071-A6B8-418F204A4B55}"/>
              </a:ext>
            </a:extLst>
          </p:cNvPr>
          <p:cNvSpPr>
            <a:spLocks noGrp="1"/>
          </p:cNvSpPr>
          <p:nvPr>
            <p:ph type="sldNum" sz="quarter" idx="12"/>
          </p:nvPr>
        </p:nvSpPr>
        <p:spPr/>
        <p:txBody>
          <a:bodyPr/>
          <a:lstStyle/>
          <a:p>
            <a:fld id="{6F0C9F74-ED7C-44EF-9CFC-67AAF3EFA2FB}" type="slidenum">
              <a:rPr lang="en-GB" smtClean="0"/>
              <a:t>18</a:t>
            </a:fld>
            <a:endParaRPr lang="en-GB"/>
          </a:p>
        </p:txBody>
      </p:sp>
    </p:spTree>
    <p:extLst>
      <p:ext uri="{BB962C8B-B14F-4D97-AF65-F5344CB8AC3E}">
        <p14:creationId xmlns:p14="http://schemas.microsoft.com/office/powerpoint/2010/main" val="2639991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558969" y="2608208"/>
            <a:ext cx="3521452"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11061" y="417447"/>
            <a:ext cx="9131300" cy="384175"/>
          </a:xfrm>
        </p:spPr>
        <p:txBody>
          <a:bodyPr/>
          <a:lstStyle/>
          <a:p>
            <a:pPr>
              <a:buClr>
                <a:srgbClr val="B8C617"/>
              </a:buClr>
            </a:pPr>
            <a:r>
              <a:rPr lang="en-US" sz="2800" b="1">
                <a:solidFill>
                  <a:srgbClr val="92D050"/>
                </a:solidFill>
                <a:latin typeface="+mn-lt"/>
              </a:rPr>
              <a:t>How To Add A Manual Shift Bonus Adjustment?</a:t>
            </a:r>
            <a:br>
              <a:rPr lang="en-US" sz="2800" b="1">
                <a:solidFill>
                  <a:srgbClr val="92D050"/>
                </a:solidFill>
                <a:latin typeface="+mn-lt"/>
              </a:rPr>
            </a:br>
            <a:endParaRPr lang="en-US" sz="2800" b="1">
              <a:solidFill>
                <a:srgbClr val="92D050"/>
              </a:solidFill>
              <a:latin typeface="+mn-lt"/>
            </a:endParaRPr>
          </a:p>
        </p:txBody>
      </p:sp>
      <p:sp>
        <p:nvSpPr>
          <p:cNvPr id="3" name="Rectangle 2">
            <a:extLst>
              <a:ext uri="{FF2B5EF4-FFF2-40B4-BE49-F238E27FC236}">
                <a16:creationId xmlns:a16="http://schemas.microsoft.com/office/drawing/2014/main" id="{A92A4D1D-724C-435F-A98C-672AE27A82C0}"/>
              </a:ext>
            </a:extLst>
          </p:cNvPr>
          <p:cNvSpPr/>
          <p:nvPr/>
        </p:nvSpPr>
        <p:spPr>
          <a:xfrm>
            <a:off x="4080421" y="2686428"/>
            <a:ext cx="2183457" cy="1323439"/>
          </a:xfrm>
          <a:prstGeom prst="rect">
            <a:avLst/>
          </a:prstGeom>
        </p:spPr>
        <p:txBody>
          <a:bodyPr wrap="square" lIns="91440" tIns="45720" rIns="91440" bIns="45720" anchor="t">
            <a:spAutoFit/>
          </a:bodyPr>
          <a:lstStyle/>
          <a:p>
            <a:pPr algn="ctr"/>
            <a:r>
              <a:rPr lang="en-US" sz="1600"/>
              <a:t>Go to Description, click in the box and type in what it is for.</a:t>
            </a:r>
          </a:p>
          <a:p>
            <a:pPr algn="ctr"/>
            <a:endParaRPr lang="en-US" sz="1600"/>
          </a:p>
          <a:p>
            <a:pPr algn="ctr"/>
            <a:endParaRPr lang="en-GB" sz="1600"/>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338554"/>
          </a:xfrm>
          <a:prstGeom prst="rect">
            <a:avLst/>
          </a:prstGeom>
        </p:spPr>
        <p:txBody>
          <a:bodyPr wrap="square">
            <a:spAutoFit/>
          </a:bodyPr>
          <a:lstStyle/>
          <a:p>
            <a:r>
              <a:rPr lang="en-US" sz="1600"/>
              <a:t>Next you need to add your description and invoice description.</a:t>
            </a:r>
          </a:p>
        </p:txBody>
      </p:sp>
      <p:sp>
        <p:nvSpPr>
          <p:cNvPr id="18" name="Rectangle 17">
            <a:extLst>
              <a:ext uri="{FF2B5EF4-FFF2-40B4-BE49-F238E27FC236}">
                <a16:creationId xmlns:a16="http://schemas.microsoft.com/office/drawing/2014/main" id="{459660CB-65F1-421A-947B-B22299CD1956}"/>
              </a:ext>
            </a:extLst>
          </p:cNvPr>
          <p:cNvSpPr/>
          <p:nvPr/>
        </p:nvSpPr>
        <p:spPr>
          <a:xfrm>
            <a:off x="6263878" y="2559320"/>
            <a:ext cx="3505235"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BF2532B-FF6F-4446-8308-8FC17E907443}"/>
              </a:ext>
            </a:extLst>
          </p:cNvPr>
          <p:cNvSpPr/>
          <p:nvPr/>
        </p:nvSpPr>
        <p:spPr>
          <a:xfrm>
            <a:off x="4154536" y="3844987"/>
            <a:ext cx="2137166" cy="1077218"/>
          </a:xfrm>
          <a:prstGeom prst="rect">
            <a:avLst/>
          </a:prstGeom>
        </p:spPr>
        <p:txBody>
          <a:bodyPr wrap="square" lIns="91440" tIns="45720" rIns="91440" bIns="45720" anchor="t">
            <a:spAutoFit/>
          </a:bodyPr>
          <a:lstStyle/>
          <a:p>
            <a:pPr algn="ctr"/>
            <a:r>
              <a:rPr lang="en-US" sz="1600"/>
              <a:t>Last thing is to click on invoice description and select SR01 from the drop down.</a:t>
            </a:r>
            <a:endParaRPr lang="en-GB" sz="1600"/>
          </a:p>
        </p:txBody>
      </p:sp>
      <p:pic>
        <p:nvPicPr>
          <p:cNvPr id="2" name="Picture 1">
            <a:extLst>
              <a:ext uri="{FF2B5EF4-FFF2-40B4-BE49-F238E27FC236}">
                <a16:creationId xmlns:a16="http://schemas.microsoft.com/office/drawing/2014/main" id="{C73FA97F-64E3-4A46-A9F6-F622C9904AA1}"/>
              </a:ext>
            </a:extLst>
          </p:cNvPr>
          <p:cNvPicPr>
            <a:picLocks noChangeAspect="1"/>
          </p:cNvPicPr>
          <p:nvPr/>
        </p:nvPicPr>
        <p:blipFill>
          <a:blip r:embed="rId3"/>
          <a:stretch>
            <a:fillRect/>
          </a:stretch>
        </p:blipFill>
        <p:spPr>
          <a:xfrm>
            <a:off x="648540" y="2667045"/>
            <a:ext cx="3352895" cy="2910683"/>
          </a:xfrm>
          <a:prstGeom prst="rect">
            <a:avLst/>
          </a:prstGeom>
        </p:spPr>
      </p:pic>
      <p:pic>
        <p:nvPicPr>
          <p:cNvPr id="8" name="Picture 7">
            <a:extLst>
              <a:ext uri="{FF2B5EF4-FFF2-40B4-BE49-F238E27FC236}">
                <a16:creationId xmlns:a16="http://schemas.microsoft.com/office/drawing/2014/main" id="{62B2EA61-B598-4FA6-B208-D4FA14FB8AD0}"/>
              </a:ext>
            </a:extLst>
          </p:cNvPr>
          <p:cNvPicPr>
            <a:picLocks noChangeAspect="1"/>
          </p:cNvPicPr>
          <p:nvPr/>
        </p:nvPicPr>
        <p:blipFill>
          <a:blip r:embed="rId4"/>
          <a:stretch>
            <a:fillRect/>
          </a:stretch>
        </p:blipFill>
        <p:spPr>
          <a:xfrm>
            <a:off x="6337993" y="2608208"/>
            <a:ext cx="3312034" cy="2918602"/>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1233997" y="4600634"/>
            <a:ext cx="1997476" cy="2199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D478F8C-B372-41E9-B184-E0143454FDBB}"/>
              </a:ext>
            </a:extLst>
          </p:cNvPr>
          <p:cNvSpPr/>
          <p:nvPr/>
        </p:nvSpPr>
        <p:spPr>
          <a:xfrm>
            <a:off x="6658253" y="4820576"/>
            <a:ext cx="2183906" cy="3284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2761846" y="3384763"/>
            <a:ext cx="1164230" cy="9988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D1D1644-A29A-4652-A159-783B582677CF}"/>
              </a:ext>
            </a:extLst>
          </p:cNvPr>
          <p:cNvCxnSpPr>
            <a:cxnSpLocks/>
          </p:cNvCxnSpPr>
          <p:nvPr/>
        </p:nvCxnSpPr>
        <p:spPr>
          <a:xfrm>
            <a:off x="5622312" y="4948306"/>
            <a:ext cx="1283131" cy="1151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9F45E96-2AE5-4D46-8DA6-8BA8043087D8}"/>
              </a:ext>
            </a:extLst>
          </p:cNvPr>
          <p:cNvSpPr/>
          <p:nvPr/>
        </p:nvSpPr>
        <p:spPr>
          <a:xfrm>
            <a:off x="1526959" y="5816453"/>
            <a:ext cx="7182036" cy="830997"/>
          </a:xfrm>
          <a:prstGeom prst="rect">
            <a:avLst/>
          </a:prstGeom>
        </p:spPr>
        <p:txBody>
          <a:bodyPr wrap="square" lIns="91440" tIns="45720" rIns="91440" bIns="45720" anchor="t">
            <a:spAutoFit/>
          </a:bodyPr>
          <a:lstStyle/>
          <a:p>
            <a:pPr algn="ctr"/>
            <a:r>
              <a:rPr lang="en-US" sz="1600" b="1"/>
              <a:t>If shift bonus is for supervisor check in don’t add charge amount, add in description 'Supervisor Check In'.</a:t>
            </a:r>
          </a:p>
          <a:p>
            <a:pPr algn="ctr"/>
            <a:endParaRPr lang="en-GB" sz="1600"/>
          </a:p>
        </p:txBody>
      </p:sp>
      <p:sp>
        <p:nvSpPr>
          <p:cNvPr id="12" name="Slide Number Placeholder 11">
            <a:extLst>
              <a:ext uri="{FF2B5EF4-FFF2-40B4-BE49-F238E27FC236}">
                <a16:creationId xmlns:a16="http://schemas.microsoft.com/office/drawing/2014/main" id="{C945A622-B32A-47ED-9B4A-26B26DDDB671}"/>
              </a:ext>
            </a:extLst>
          </p:cNvPr>
          <p:cNvSpPr>
            <a:spLocks noGrp="1"/>
          </p:cNvSpPr>
          <p:nvPr>
            <p:ph type="sldNum" sz="quarter" idx="12"/>
          </p:nvPr>
        </p:nvSpPr>
        <p:spPr/>
        <p:txBody>
          <a:bodyPr/>
          <a:lstStyle/>
          <a:p>
            <a:fld id="{6F0C9F74-ED7C-44EF-9CFC-67AAF3EFA2FB}" type="slidenum">
              <a:rPr lang="en-GB" smtClean="0"/>
              <a:t>19</a:t>
            </a:fld>
            <a:endParaRPr lang="en-GB"/>
          </a:p>
        </p:txBody>
      </p:sp>
    </p:spTree>
    <p:extLst>
      <p:ext uri="{BB962C8B-B14F-4D97-AF65-F5344CB8AC3E}">
        <p14:creationId xmlns:p14="http://schemas.microsoft.com/office/powerpoint/2010/main" val="2638698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384571" y="1618967"/>
            <a:ext cx="6172200" cy="830997"/>
          </a:xfrm>
          <a:prstGeom prst="rect">
            <a:avLst/>
          </a:prstGeom>
          <a:noFill/>
        </p:spPr>
        <p:txBody>
          <a:bodyPr wrap="square">
            <a:spAutoFit/>
          </a:bodyPr>
          <a:lstStyle/>
          <a:p>
            <a:r>
              <a:rPr lang="en-US" sz="4800" b="1"/>
              <a:t>FINANCE OVERVIEW</a:t>
            </a:r>
            <a:endParaRPr lang="en-GB" sz="4800" b="1"/>
          </a:p>
        </p:txBody>
      </p:sp>
      <p:sp>
        <p:nvSpPr>
          <p:cNvPr id="10" name="Slide Number Placeholder 9">
            <a:extLst>
              <a:ext uri="{FF2B5EF4-FFF2-40B4-BE49-F238E27FC236}">
                <a16:creationId xmlns:a16="http://schemas.microsoft.com/office/drawing/2014/main" id="{223BC482-A8D7-4E31-9DBD-9E50D7C1BE6A}"/>
              </a:ext>
            </a:extLst>
          </p:cNvPr>
          <p:cNvSpPr>
            <a:spLocks noGrp="1"/>
          </p:cNvSpPr>
          <p:nvPr>
            <p:ph type="sldNum" sz="quarter" idx="12"/>
          </p:nvPr>
        </p:nvSpPr>
        <p:spPr/>
        <p:txBody>
          <a:bodyPr/>
          <a:lstStyle/>
          <a:p>
            <a:fld id="{6F0C9F74-ED7C-44EF-9CFC-67AAF3EFA2FB}" type="slidenum">
              <a:rPr lang="en-GB" smtClean="0"/>
              <a:t>2</a:t>
            </a:fld>
            <a:endParaRPr lang="en-GB"/>
          </a:p>
        </p:txBody>
      </p:sp>
    </p:spTree>
    <p:extLst>
      <p:ext uri="{BB962C8B-B14F-4D97-AF65-F5344CB8AC3E}">
        <p14:creationId xmlns:p14="http://schemas.microsoft.com/office/powerpoint/2010/main" val="2211227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234378" y="2071344"/>
            <a:ext cx="3521452"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95534" y="536808"/>
            <a:ext cx="9131300" cy="385762"/>
          </a:xfrm>
        </p:spPr>
        <p:txBody>
          <a:bodyPr/>
          <a:lstStyle/>
          <a:p>
            <a:pPr>
              <a:buClr>
                <a:srgbClr val="B8C617"/>
              </a:buClr>
            </a:pPr>
            <a:r>
              <a:rPr lang="en-US" sz="2800" b="1">
                <a:solidFill>
                  <a:srgbClr val="92D050"/>
                </a:solidFill>
                <a:latin typeface="+mn-lt"/>
              </a:rPr>
              <a:t>How To Complete A Manual Shift Bonus Adjustment?</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595534" y="1222725"/>
            <a:ext cx="9522782" cy="338554"/>
          </a:xfrm>
          <a:prstGeom prst="rect">
            <a:avLst/>
          </a:prstGeom>
        </p:spPr>
        <p:txBody>
          <a:bodyPr wrap="square" lIns="91440" tIns="45720" rIns="91440" bIns="45720" anchor="t">
            <a:spAutoFit/>
          </a:bodyPr>
          <a:lstStyle/>
          <a:p>
            <a:r>
              <a:rPr lang="en-US" sz="1600">
                <a:ea typeface="+mn-lt"/>
                <a:cs typeface="+mn-lt"/>
              </a:rPr>
              <a:t>Finally do your check list before saving.</a:t>
            </a:r>
            <a:endParaRPr lang="en-US">
              <a:ea typeface="+mn-lt"/>
              <a:cs typeface="+mn-lt"/>
            </a:endParaRPr>
          </a:p>
        </p:txBody>
      </p:sp>
      <p:pic>
        <p:nvPicPr>
          <p:cNvPr id="8" name="Picture 7">
            <a:extLst>
              <a:ext uri="{FF2B5EF4-FFF2-40B4-BE49-F238E27FC236}">
                <a16:creationId xmlns:a16="http://schemas.microsoft.com/office/drawing/2014/main" id="{62B2EA61-B598-4FA6-B208-D4FA14FB8AD0}"/>
              </a:ext>
            </a:extLst>
          </p:cNvPr>
          <p:cNvPicPr>
            <a:picLocks noChangeAspect="1"/>
          </p:cNvPicPr>
          <p:nvPr/>
        </p:nvPicPr>
        <p:blipFill>
          <a:blip r:embed="rId3"/>
          <a:stretch>
            <a:fillRect/>
          </a:stretch>
        </p:blipFill>
        <p:spPr>
          <a:xfrm>
            <a:off x="1338240" y="2171150"/>
            <a:ext cx="3312034" cy="2822774"/>
          </a:xfrm>
          <a:prstGeom prst="rect">
            <a:avLst/>
          </a:prstGeom>
        </p:spPr>
      </p:pic>
      <p:sp>
        <p:nvSpPr>
          <p:cNvPr id="15" name="Rectangle 14">
            <a:extLst>
              <a:ext uri="{FF2B5EF4-FFF2-40B4-BE49-F238E27FC236}">
                <a16:creationId xmlns:a16="http://schemas.microsoft.com/office/drawing/2014/main" id="{83AF4D31-77B9-4AB5-807B-5ECC28FBEF22}"/>
              </a:ext>
            </a:extLst>
          </p:cNvPr>
          <p:cNvSpPr/>
          <p:nvPr/>
        </p:nvSpPr>
        <p:spPr>
          <a:xfrm>
            <a:off x="5996066" y="2185076"/>
            <a:ext cx="2644715" cy="2800767"/>
          </a:xfrm>
          <a:prstGeom prst="rect">
            <a:avLst/>
          </a:prstGeom>
        </p:spPr>
        <p:txBody>
          <a:bodyPr wrap="square" lIns="91440" tIns="45720" rIns="91440" bIns="45720" anchor="t">
            <a:spAutoFit/>
          </a:bodyPr>
          <a:lstStyle/>
          <a:p>
            <a:pPr algn="ctr"/>
            <a:r>
              <a:rPr lang="en-US" sz="1600"/>
              <a:t>Correct Type </a:t>
            </a:r>
            <a:r>
              <a:rPr lang="en-US" sz="1600" b="1">
                <a:sym typeface="Wingdings" panose="05000000000000000000" pitchFamily="2" charset="2"/>
              </a:rPr>
              <a:t></a:t>
            </a:r>
          </a:p>
          <a:p>
            <a:pPr algn="ctr"/>
            <a:endParaRPr lang="en-US" sz="1600" b="1">
              <a:sym typeface="Wingdings" panose="05000000000000000000" pitchFamily="2" charset="2"/>
            </a:endParaRPr>
          </a:p>
          <a:p>
            <a:pPr algn="ctr"/>
            <a:r>
              <a:rPr lang="en-US" sz="1600"/>
              <a:t>Correct Charge amount </a:t>
            </a:r>
            <a:r>
              <a:rPr lang="en-US" sz="1600" b="1">
                <a:sym typeface="Wingdings" panose="05000000000000000000" pitchFamily="2" charset="2"/>
              </a:rPr>
              <a:t></a:t>
            </a:r>
          </a:p>
          <a:p>
            <a:pPr algn="ctr"/>
            <a:endParaRPr lang="en-US" sz="1600" b="1">
              <a:sym typeface="Wingdings" panose="05000000000000000000" pitchFamily="2" charset="2"/>
            </a:endParaRPr>
          </a:p>
          <a:p>
            <a:pPr algn="ctr"/>
            <a:r>
              <a:rPr lang="en-US" sz="1600"/>
              <a:t>Correct Pay amount </a:t>
            </a:r>
            <a:r>
              <a:rPr lang="en-US" sz="1600" b="1">
                <a:sym typeface="Wingdings" panose="05000000000000000000" pitchFamily="2" charset="2"/>
              </a:rPr>
              <a:t></a:t>
            </a:r>
          </a:p>
          <a:p>
            <a:pPr algn="ctr"/>
            <a:endParaRPr lang="en-US" sz="1600" b="1">
              <a:sym typeface="Wingdings" panose="05000000000000000000" pitchFamily="2" charset="2"/>
            </a:endParaRPr>
          </a:p>
          <a:p>
            <a:pPr algn="ctr"/>
            <a:r>
              <a:rPr lang="en-US" sz="1600"/>
              <a:t>Correct Description </a:t>
            </a:r>
            <a:r>
              <a:rPr lang="en-US" sz="1600" b="1">
                <a:sym typeface="Wingdings" panose="05000000000000000000" pitchFamily="2" charset="2"/>
              </a:rPr>
              <a:t></a:t>
            </a:r>
          </a:p>
          <a:p>
            <a:pPr algn="ctr"/>
            <a:endParaRPr lang="en-US" sz="1600"/>
          </a:p>
          <a:p>
            <a:pPr algn="ctr"/>
            <a:r>
              <a:rPr lang="en-US" sz="1600"/>
              <a:t>Correct Invoice description </a:t>
            </a:r>
            <a:r>
              <a:rPr lang="en-US" sz="1600" b="1">
                <a:sym typeface="Wingdings" panose="05000000000000000000" pitchFamily="2" charset="2"/>
              </a:rPr>
              <a:t></a:t>
            </a:r>
          </a:p>
          <a:p>
            <a:pPr algn="ctr"/>
            <a:endParaRPr lang="en-US" sz="1600"/>
          </a:p>
          <a:p>
            <a:pPr algn="ctr"/>
            <a:r>
              <a:rPr lang="en-US" sz="1600">
                <a:sym typeface="Wingdings" panose="05000000000000000000" pitchFamily="2" charset="2"/>
              </a:rPr>
              <a:t>Then click on</a:t>
            </a:r>
            <a:r>
              <a:rPr lang="en-US" sz="1600" b="1">
                <a:sym typeface="Wingdings" panose="05000000000000000000" pitchFamily="2" charset="2"/>
              </a:rPr>
              <a:t> </a:t>
            </a:r>
            <a:endParaRPr lang="en-US" sz="1600"/>
          </a:p>
        </p:txBody>
      </p:sp>
      <p:pic>
        <p:nvPicPr>
          <p:cNvPr id="17" name="Picture 16">
            <a:extLst>
              <a:ext uri="{FF2B5EF4-FFF2-40B4-BE49-F238E27FC236}">
                <a16:creationId xmlns:a16="http://schemas.microsoft.com/office/drawing/2014/main" id="{5E743B42-90B2-4416-A36A-363767014F50}"/>
              </a:ext>
            </a:extLst>
          </p:cNvPr>
          <p:cNvPicPr>
            <a:picLocks noChangeAspect="1"/>
          </p:cNvPicPr>
          <p:nvPr/>
        </p:nvPicPr>
        <p:blipFill rotWithShape="1">
          <a:blip r:embed="rId4"/>
          <a:srcRect l="86859" t="89759" r="1988" b="1337"/>
          <a:stretch/>
        </p:blipFill>
        <p:spPr>
          <a:xfrm>
            <a:off x="7864928" y="4639480"/>
            <a:ext cx="535428" cy="319597"/>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2121469" y="2952018"/>
            <a:ext cx="1803598"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D478F8C-B372-41E9-B184-E0143454FDBB}"/>
              </a:ext>
            </a:extLst>
          </p:cNvPr>
          <p:cNvSpPr/>
          <p:nvPr/>
        </p:nvSpPr>
        <p:spPr>
          <a:xfrm>
            <a:off x="1723630" y="3209820"/>
            <a:ext cx="1455938"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9223278-DDA4-48A7-B266-3398A9A940AF}"/>
              </a:ext>
            </a:extLst>
          </p:cNvPr>
          <p:cNvSpPr/>
          <p:nvPr/>
        </p:nvSpPr>
        <p:spPr>
          <a:xfrm>
            <a:off x="1844857" y="3646003"/>
            <a:ext cx="1455938"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E22D3327-75ED-4CFE-ACF7-F1AC23C7B56D}"/>
              </a:ext>
            </a:extLst>
          </p:cNvPr>
          <p:cNvSpPr/>
          <p:nvPr/>
        </p:nvSpPr>
        <p:spPr>
          <a:xfrm>
            <a:off x="1933385" y="4046307"/>
            <a:ext cx="1991681"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90385F2-1BD8-47D0-AF62-A922E837DAF9}"/>
              </a:ext>
            </a:extLst>
          </p:cNvPr>
          <p:cNvSpPr/>
          <p:nvPr/>
        </p:nvSpPr>
        <p:spPr>
          <a:xfrm>
            <a:off x="1662609" y="4335793"/>
            <a:ext cx="2262458"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a:extLst>
              <a:ext uri="{FF2B5EF4-FFF2-40B4-BE49-F238E27FC236}">
                <a16:creationId xmlns:a16="http://schemas.microsoft.com/office/drawing/2014/main" id="{362EB4E7-8743-4202-9802-8FFA154AC35B}"/>
              </a:ext>
            </a:extLst>
          </p:cNvPr>
          <p:cNvSpPr>
            <a:spLocks noGrp="1"/>
          </p:cNvSpPr>
          <p:nvPr>
            <p:ph type="sldNum" sz="quarter" idx="12"/>
          </p:nvPr>
        </p:nvSpPr>
        <p:spPr/>
        <p:txBody>
          <a:bodyPr/>
          <a:lstStyle/>
          <a:p>
            <a:fld id="{6F0C9F74-ED7C-44EF-9CFC-67AAF3EFA2FB}" type="slidenum">
              <a:rPr lang="en-GB" smtClean="0"/>
              <a:t>20</a:t>
            </a:fld>
            <a:endParaRPr lang="en-GB"/>
          </a:p>
        </p:txBody>
      </p:sp>
    </p:spTree>
    <p:extLst>
      <p:ext uri="{BB962C8B-B14F-4D97-AF65-F5344CB8AC3E}">
        <p14:creationId xmlns:p14="http://schemas.microsoft.com/office/powerpoint/2010/main" val="1490183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3"/>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292293" y="2289051"/>
            <a:ext cx="6532926" cy="2308324"/>
          </a:xfrm>
          <a:prstGeom prst="rect">
            <a:avLst/>
          </a:prstGeom>
          <a:noFill/>
        </p:spPr>
        <p:txBody>
          <a:bodyPr wrap="square">
            <a:spAutoFit/>
          </a:bodyPr>
          <a:lstStyle/>
          <a:p>
            <a:r>
              <a:rPr lang="en-US" sz="4800" b="1"/>
              <a:t>HISTORIC ADJUSTED</a:t>
            </a:r>
          </a:p>
          <a:p>
            <a:r>
              <a:rPr lang="en-US" sz="4800" b="1"/>
              <a:t>RATES</a:t>
            </a:r>
          </a:p>
          <a:p>
            <a:endParaRPr lang="en-GB" sz="4800"/>
          </a:p>
        </p:txBody>
      </p:sp>
      <p:sp>
        <p:nvSpPr>
          <p:cNvPr id="10" name="Slide Number Placeholder 9">
            <a:extLst>
              <a:ext uri="{FF2B5EF4-FFF2-40B4-BE49-F238E27FC236}">
                <a16:creationId xmlns:a16="http://schemas.microsoft.com/office/drawing/2014/main" id="{8D334ABC-72AF-43D8-B89A-07497C1EB71A}"/>
              </a:ext>
            </a:extLst>
          </p:cNvPr>
          <p:cNvSpPr>
            <a:spLocks noGrp="1"/>
          </p:cNvSpPr>
          <p:nvPr>
            <p:ph type="sldNum" sz="quarter" idx="12"/>
          </p:nvPr>
        </p:nvSpPr>
        <p:spPr/>
        <p:txBody>
          <a:bodyPr/>
          <a:lstStyle/>
          <a:p>
            <a:fld id="{6F0C9F74-ED7C-44EF-9CFC-67AAF3EFA2FB}" type="slidenum">
              <a:rPr lang="en-GB" smtClean="0"/>
              <a:t>21</a:t>
            </a:fld>
            <a:endParaRPr lang="en-GB"/>
          </a:p>
        </p:txBody>
      </p:sp>
    </p:spTree>
    <p:extLst>
      <p:ext uri="{BB962C8B-B14F-4D97-AF65-F5344CB8AC3E}">
        <p14:creationId xmlns:p14="http://schemas.microsoft.com/office/powerpoint/2010/main" val="3055363042"/>
      </p:ext>
    </p:extLst>
  </p:cSld>
  <p:clrMapOvr>
    <a:masterClrMapping/>
  </p:clrMapOvr>
  <p:extLst>
    <p:ext uri="{6950BFC3-D8DA-4A85-94F7-54DA5524770B}">
      <p188:commentRel xmlns:p188="http://schemas.microsoft.com/office/powerpoint/2018/8/main" r:id="rId2"/>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91482" y="504825"/>
            <a:ext cx="9131300" cy="403225"/>
          </a:xfrm>
        </p:spPr>
        <p:txBody>
          <a:bodyPr/>
          <a:lstStyle/>
          <a:p>
            <a:pPr>
              <a:buClr>
                <a:srgbClr val="B8C617"/>
              </a:buClr>
            </a:pPr>
            <a:r>
              <a:rPr lang="en-US" sz="2800" b="1">
                <a:solidFill>
                  <a:srgbClr val="92D050"/>
                </a:solidFill>
                <a:latin typeface="Calibri"/>
                <a:cs typeface="Calibri"/>
              </a:rPr>
              <a:t>What Is A Historic Adjustment?</a:t>
            </a:r>
            <a:br>
              <a:rPr lang="en-US"/>
            </a:br>
            <a:endParaRPr lang="en-US"/>
          </a:p>
        </p:txBody>
      </p:sp>
      <p:sp>
        <p:nvSpPr>
          <p:cNvPr id="25" name="Rectangle 24">
            <a:extLst>
              <a:ext uri="{FF2B5EF4-FFF2-40B4-BE49-F238E27FC236}">
                <a16:creationId xmlns:a16="http://schemas.microsoft.com/office/drawing/2014/main" id="{3F86E64E-C0D4-4B53-96CE-389384200246}"/>
              </a:ext>
            </a:extLst>
          </p:cNvPr>
          <p:cNvSpPr/>
          <p:nvPr/>
        </p:nvSpPr>
        <p:spPr>
          <a:xfrm>
            <a:off x="669850" y="1186901"/>
            <a:ext cx="9522782" cy="1077218"/>
          </a:xfrm>
          <a:prstGeom prst="rect">
            <a:avLst/>
          </a:prstGeom>
        </p:spPr>
        <p:txBody>
          <a:bodyPr wrap="square" lIns="91440" tIns="45720" rIns="91440" bIns="45720" anchor="t">
            <a:spAutoFit/>
          </a:bodyPr>
          <a:lstStyle/>
          <a:p>
            <a:r>
              <a:rPr lang="en-US" sz="1600"/>
              <a:t>A historic adjustment is where we have missed payment for a worker. It might be basic hours, overtime or backpay. This is the </a:t>
            </a:r>
            <a:r>
              <a:rPr lang="en-US" sz="1600" b="1"/>
              <a:t>correct</a:t>
            </a:r>
            <a:r>
              <a:rPr lang="en-US" sz="1600"/>
              <a:t> way to process missing payments and </a:t>
            </a:r>
            <a:r>
              <a:rPr lang="en-US" sz="1600" b="1"/>
              <a:t>not through manual adjustments.</a:t>
            </a:r>
            <a:endParaRPr lang="en-US" sz="1600">
              <a:cs typeface="Calibri"/>
            </a:endParaRPr>
          </a:p>
          <a:p>
            <a:endParaRPr lang="en-US" sz="1600"/>
          </a:p>
          <a:p>
            <a:r>
              <a:rPr lang="en-US" sz="1600"/>
              <a:t>Click on Finance &gt; Timesheets and then search for your site.</a:t>
            </a:r>
            <a:endParaRPr lang="en-US" sz="1600">
              <a:cs typeface="Calibri"/>
            </a:endParaRPr>
          </a:p>
        </p:txBody>
      </p:sp>
      <p:sp>
        <p:nvSpPr>
          <p:cNvPr id="6" name="Rectangle 5">
            <a:extLst>
              <a:ext uri="{FF2B5EF4-FFF2-40B4-BE49-F238E27FC236}">
                <a16:creationId xmlns:a16="http://schemas.microsoft.com/office/drawing/2014/main" id="{7E27D38D-DC0B-4FC1-837E-417E5E2AAC5B}"/>
              </a:ext>
            </a:extLst>
          </p:cNvPr>
          <p:cNvSpPr/>
          <p:nvPr/>
        </p:nvSpPr>
        <p:spPr>
          <a:xfrm>
            <a:off x="2805344" y="4998128"/>
            <a:ext cx="479394" cy="79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8D0B18A-0B1D-4D68-84F6-551CDEA045EA}"/>
              </a:ext>
            </a:extLst>
          </p:cNvPr>
          <p:cNvSpPr/>
          <p:nvPr/>
        </p:nvSpPr>
        <p:spPr>
          <a:xfrm>
            <a:off x="3010086" y="5017450"/>
            <a:ext cx="315896" cy="1229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02E57602-6013-4858-96E8-69BB0DB1E1D2}"/>
              </a:ext>
            </a:extLst>
          </p:cNvPr>
          <p:cNvSpPr/>
          <p:nvPr/>
        </p:nvSpPr>
        <p:spPr>
          <a:xfrm>
            <a:off x="3032464" y="4837280"/>
            <a:ext cx="326993" cy="136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2181D45-9682-4DB6-92DA-285F26061377}"/>
              </a:ext>
            </a:extLst>
          </p:cNvPr>
          <p:cNvSpPr/>
          <p:nvPr/>
        </p:nvSpPr>
        <p:spPr>
          <a:xfrm>
            <a:off x="3011566" y="5213195"/>
            <a:ext cx="339570"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7BD077CC-6229-416E-9700-A1217418C3FD}"/>
              </a:ext>
            </a:extLst>
          </p:cNvPr>
          <p:cNvPicPr>
            <a:picLocks noChangeAspect="1"/>
          </p:cNvPicPr>
          <p:nvPr/>
        </p:nvPicPr>
        <p:blipFill>
          <a:blip r:embed="rId3"/>
          <a:stretch>
            <a:fillRect/>
          </a:stretch>
        </p:blipFill>
        <p:spPr>
          <a:xfrm>
            <a:off x="302267" y="2370338"/>
            <a:ext cx="11765017" cy="3982837"/>
          </a:xfrm>
          <a:prstGeom prst="rect">
            <a:avLst/>
          </a:prstGeom>
        </p:spPr>
      </p:pic>
      <p:sp>
        <p:nvSpPr>
          <p:cNvPr id="7" name="Slide Number Placeholder 6">
            <a:extLst>
              <a:ext uri="{FF2B5EF4-FFF2-40B4-BE49-F238E27FC236}">
                <a16:creationId xmlns:a16="http://schemas.microsoft.com/office/drawing/2014/main" id="{8DD51CA9-5341-4000-B801-5B1383A22A96}"/>
              </a:ext>
            </a:extLst>
          </p:cNvPr>
          <p:cNvSpPr>
            <a:spLocks noGrp="1"/>
          </p:cNvSpPr>
          <p:nvPr>
            <p:ph type="sldNum" sz="quarter" idx="12"/>
          </p:nvPr>
        </p:nvSpPr>
        <p:spPr/>
        <p:txBody>
          <a:bodyPr/>
          <a:lstStyle/>
          <a:p>
            <a:fld id="{6F0C9F74-ED7C-44EF-9CFC-67AAF3EFA2FB}" type="slidenum">
              <a:rPr lang="en-GB" smtClean="0"/>
              <a:t>22</a:t>
            </a:fld>
            <a:endParaRPr lang="en-GB"/>
          </a:p>
        </p:txBody>
      </p:sp>
    </p:spTree>
    <p:extLst>
      <p:ext uri="{BB962C8B-B14F-4D97-AF65-F5344CB8AC3E}">
        <p14:creationId xmlns:p14="http://schemas.microsoft.com/office/powerpoint/2010/main" val="1048384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430859"/>
            <a:ext cx="9131300" cy="403225"/>
          </a:xfrm>
        </p:spPr>
        <p:txBody>
          <a:bodyPr/>
          <a:lstStyle/>
          <a:p>
            <a:pPr>
              <a:buClr>
                <a:srgbClr val="B8C617"/>
              </a:buClr>
            </a:pPr>
            <a:r>
              <a:rPr lang="en-US" sz="2800" b="1">
                <a:solidFill>
                  <a:srgbClr val="92D050"/>
                </a:solidFill>
                <a:latin typeface="+mn-lt"/>
                <a:cs typeface="Calibri"/>
              </a:rPr>
              <a:t>How To Add An Historic Adjustment?</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584775"/>
          </a:xfrm>
          <a:prstGeom prst="rect">
            <a:avLst/>
          </a:prstGeom>
        </p:spPr>
        <p:txBody>
          <a:bodyPr wrap="square" lIns="91440" tIns="45720" rIns="91440" bIns="45720" anchor="t">
            <a:spAutoFit/>
          </a:bodyPr>
          <a:lstStyle/>
          <a:p>
            <a:r>
              <a:rPr lang="en-US" sz="1600"/>
              <a:t>To add an historic adjustment, click on the worker you require to make the adjustment to and open the timesheet.</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99E89E4D-89F5-4014-B925-ECB823C32D16}"/>
              </a:ext>
            </a:extLst>
          </p:cNvPr>
          <p:cNvSpPr/>
          <p:nvPr/>
        </p:nvSpPr>
        <p:spPr>
          <a:xfrm>
            <a:off x="2120282" y="3761578"/>
            <a:ext cx="355107" cy="97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2CFA7AF-9409-4779-B3E2-9EC6F998DF12}"/>
              </a:ext>
            </a:extLst>
          </p:cNvPr>
          <p:cNvSpPr/>
          <p:nvPr/>
        </p:nvSpPr>
        <p:spPr>
          <a:xfrm>
            <a:off x="2120282" y="3954056"/>
            <a:ext cx="292963" cy="142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B07ED9A-FE75-431F-BF9C-451DB9105237}"/>
              </a:ext>
            </a:extLst>
          </p:cNvPr>
          <p:cNvSpPr/>
          <p:nvPr/>
        </p:nvSpPr>
        <p:spPr>
          <a:xfrm>
            <a:off x="2127678" y="4135563"/>
            <a:ext cx="213064" cy="132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525517" y="5544936"/>
            <a:ext cx="2728818" cy="338554"/>
          </a:xfrm>
          <a:prstGeom prst="rect">
            <a:avLst/>
          </a:prstGeom>
        </p:spPr>
        <p:txBody>
          <a:bodyPr wrap="square">
            <a:spAutoFit/>
          </a:bodyPr>
          <a:lstStyle/>
          <a:p>
            <a:pPr algn="ctr"/>
            <a:r>
              <a:rPr lang="en-US" sz="1600"/>
              <a:t>Next click on</a:t>
            </a:r>
          </a:p>
        </p:txBody>
      </p:sp>
      <p:pic>
        <p:nvPicPr>
          <p:cNvPr id="31" name="Picture 30">
            <a:extLst>
              <a:ext uri="{FF2B5EF4-FFF2-40B4-BE49-F238E27FC236}">
                <a16:creationId xmlns:a16="http://schemas.microsoft.com/office/drawing/2014/main" id="{36D80A84-14F7-41E0-9CC1-F83B77BD5E2D}"/>
              </a:ext>
            </a:extLst>
          </p:cNvPr>
          <p:cNvPicPr>
            <a:picLocks noChangeAspect="1"/>
          </p:cNvPicPr>
          <p:nvPr/>
        </p:nvPicPr>
        <p:blipFill rotWithShape="1">
          <a:blip r:embed="rId3"/>
          <a:srcRect t="11824"/>
          <a:stretch/>
        </p:blipFill>
        <p:spPr>
          <a:xfrm>
            <a:off x="2446659" y="5619051"/>
            <a:ext cx="1874682" cy="215026"/>
          </a:xfrm>
          <a:prstGeom prst="rect">
            <a:avLst/>
          </a:prstGeom>
        </p:spPr>
      </p:pic>
      <p:sp>
        <p:nvSpPr>
          <p:cNvPr id="24" name="Rectangle 23">
            <a:extLst>
              <a:ext uri="{FF2B5EF4-FFF2-40B4-BE49-F238E27FC236}">
                <a16:creationId xmlns:a16="http://schemas.microsoft.com/office/drawing/2014/main" id="{60A76165-133D-405A-8694-C19F82250D9A}"/>
              </a:ext>
            </a:extLst>
          </p:cNvPr>
          <p:cNvSpPr/>
          <p:nvPr/>
        </p:nvSpPr>
        <p:spPr>
          <a:xfrm>
            <a:off x="4894366" y="2562685"/>
            <a:ext cx="6633677" cy="379193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46E96013-6409-4155-94D3-A49E4DB52705}"/>
              </a:ext>
            </a:extLst>
          </p:cNvPr>
          <p:cNvPicPr>
            <a:picLocks noChangeAspect="1"/>
          </p:cNvPicPr>
          <p:nvPr/>
        </p:nvPicPr>
        <p:blipFill rotWithShape="1">
          <a:blip r:embed="rId4"/>
          <a:srcRect t="18752"/>
          <a:stretch/>
        </p:blipFill>
        <p:spPr>
          <a:xfrm>
            <a:off x="5034929" y="2665428"/>
            <a:ext cx="6363465" cy="3574822"/>
          </a:xfrm>
          <a:prstGeom prst="rect">
            <a:avLst/>
          </a:prstGeom>
        </p:spPr>
      </p:pic>
      <p:sp>
        <p:nvSpPr>
          <p:cNvPr id="28" name="Rectangle 27">
            <a:extLst>
              <a:ext uri="{FF2B5EF4-FFF2-40B4-BE49-F238E27FC236}">
                <a16:creationId xmlns:a16="http://schemas.microsoft.com/office/drawing/2014/main" id="{F3A34CF8-9B96-464C-B820-2E1A6F50AEA9}"/>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3B5E29C5-C6CD-4130-B81E-5D431E277F93}"/>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524316C7-ACAD-4F85-A97F-DE105CB84A0C}"/>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4E93B4DB-EA45-47AC-8249-90CF31AC61D3}"/>
              </a:ext>
            </a:extLst>
          </p:cNvPr>
          <p:cNvSpPr/>
          <p:nvPr/>
        </p:nvSpPr>
        <p:spPr>
          <a:xfrm>
            <a:off x="659934" y="1735285"/>
            <a:ext cx="7341857" cy="337912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cv</a:t>
            </a:r>
          </a:p>
        </p:txBody>
      </p:sp>
      <p:pic>
        <p:nvPicPr>
          <p:cNvPr id="34" name="Picture 33">
            <a:extLst>
              <a:ext uri="{FF2B5EF4-FFF2-40B4-BE49-F238E27FC236}">
                <a16:creationId xmlns:a16="http://schemas.microsoft.com/office/drawing/2014/main" id="{12279A71-B708-44A1-A6D5-0E4D77A7C94B}"/>
              </a:ext>
            </a:extLst>
          </p:cNvPr>
          <p:cNvPicPr>
            <a:picLocks noChangeAspect="1"/>
          </p:cNvPicPr>
          <p:nvPr/>
        </p:nvPicPr>
        <p:blipFill rotWithShape="1">
          <a:blip r:embed="rId5"/>
          <a:srcRect t="30585"/>
          <a:stretch/>
        </p:blipFill>
        <p:spPr>
          <a:xfrm>
            <a:off x="775151" y="1852586"/>
            <a:ext cx="7080324" cy="3127022"/>
          </a:xfrm>
          <a:prstGeom prst="rect">
            <a:avLst/>
          </a:prstGeom>
        </p:spPr>
      </p:pic>
      <p:sp>
        <p:nvSpPr>
          <p:cNvPr id="35" name="Rectangle 34">
            <a:extLst>
              <a:ext uri="{FF2B5EF4-FFF2-40B4-BE49-F238E27FC236}">
                <a16:creationId xmlns:a16="http://schemas.microsoft.com/office/drawing/2014/main" id="{7BB0C6F9-6032-4DA2-B85C-7D3056AD1A74}"/>
              </a:ext>
            </a:extLst>
          </p:cNvPr>
          <p:cNvSpPr/>
          <p:nvPr/>
        </p:nvSpPr>
        <p:spPr>
          <a:xfrm>
            <a:off x="2715692" y="3957055"/>
            <a:ext cx="435389"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Arrow Connector 36">
            <a:extLst>
              <a:ext uri="{FF2B5EF4-FFF2-40B4-BE49-F238E27FC236}">
                <a16:creationId xmlns:a16="http://schemas.microsoft.com/office/drawing/2014/main" id="{6F51914B-0DFF-4FF0-AAF5-366B67975812}"/>
              </a:ext>
            </a:extLst>
          </p:cNvPr>
          <p:cNvCxnSpPr>
            <a:cxnSpLocks/>
          </p:cNvCxnSpPr>
          <p:nvPr/>
        </p:nvCxnSpPr>
        <p:spPr>
          <a:xfrm>
            <a:off x="3900953" y="1560091"/>
            <a:ext cx="0" cy="23939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B405CF1F-3BD2-4C64-92D8-E7D24EDB6E86}"/>
              </a:ext>
            </a:extLst>
          </p:cNvPr>
          <p:cNvSpPr/>
          <p:nvPr/>
        </p:nvSpPr>
        <p:spPr>
          <a:xfrm>
            <a:off x="3173027" y="3954056"/>
            <a:ext cx="1597981" cy="1934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7B70DC6-1DE9-463F-B01D-D121A7506D22}"/>
              </a:ext>
            </a:extLst>
          </p:cNvPr>
          <p:cNvSpPr/>
          <p:nvPr/>
        </p:nvSpPr>
        <p:spPr>
          <a:xfrm>
            <a:off x="8620817" y="5931151"/>
            <a:ext cx="1522333" cy="261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Arrow Connector 39">
            <a:extLst>
              <a:ext uri="{FF2B5EF4-FFF2-40B4-BE49-F238E27FC236}">
                <a16:creationId xmlns:a16="http://schemas.microsoft.com/office/drawing/2014/main" id="{BF69E932-8580-439B-8632-F933BD7A29D7}"/>
              </a:ext>
            </a:extLst>
          </p:cNvPr>
          <p:cNvCxnSpPr>
            <a:cxnSpLocks/>
          </p:cNvCxnSpPr>
          <p:nvPr/>
        </p:nvCxnSpPr>
        <p:spPr>
          <a:xfrm>
            <a:off x="4563818" y="5731964"/>
            <a:ext cx="3905468" cy="3033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64AE6ACF-17E1-422F-A77D-799C83CE440C}"/>
              </a:ext>
            </a:extLst>
          </p:cNvPr>
          <p:cNvSpPr/>
          <p:nvPr/>
        </p:nvSpPr>
        <p:spPr>
          <a:xfrm>
            <a:off x="2662251" y="4290092"/>
            <a:ext cx="435389"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15A0EC0A-D340-4F90-A3F4-99B6FE26F721}"/>
              </a:ext>
            </a:extLst>
          </p:cNvPr>
          <p:cNvSpPr/>
          <p:nvPr/>
        </p:nvSpPr>
        <p:spPr>
          <a:xfrm>
            <a:off x="2708184" y="4677977"/>
            <a:ext cx="327114"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8">
            <a:extLst>
              <a:ext uri="{FF2B5EF4-FFF2-40B4-BE49-F238E27FC236}">
                <a16:creationId xmlns:a16="http://schemas.microsoft.com/office/drawing/2014/main" id="{E413FA15-DD3E-498B-B771-711243F83907}"/>
              </a:ext>
            </a:extLst>
          </p:cNvPr>
          <p:cNvSpPr>
            <a:spLocks noGrp="1"/>
          </p:cNvSpPr>
          <p:nvPr>
            <p:ph type="sldNum" sz="quarter" idx="12"/>
          </p:nvPr>
        </p:nvSpPr>
        <p:spPr/>
        <p:txBody>
          <a:bodyPr/>
          <a:lstStyle/>
          <a:p>
            <a:fld id="{6F0C9F74-ED7C-44EF-9CFC-67AAF3EFA2FB}" type="slidenum">
              <a:rPr lang="en-GB" smtClean="0"/>
              <a:t>23</a:t>
            </a:fld>
            <a:endParaRPr lang="en-GB"/>
          </a:p>
        </p:txBody>
      </p:sp>
    </p:spTree>
    <p:extLst>
      <p:ext uri="{BB962C8B-B14F-4D97-AF65-F5344CB8AC3E}">
        <p14:creationId xmlns:p14="http://schemas.microsoft.com/office/powerpoint/2010/main" val="2944167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426295"/>
            <a:ext cx="9132888" cy="401638"/>
          </a:xfrm>
        </p:spPr>
        <p:txBody>
          <a:bodyPr/>
          <a:lstStyle/>
          <a:p>
            <a:pPr>
              <a:buClr>
                <a:srgbClr val="B8C617"/>
              </a:buClr>
            </a:pPr>
            <a:r>
              <a:rPr lang="en-US" sz="2800" b="1">
                <a:solidFill>
                  <a:srgbClr val="92D050"/>
                </a:solidFill>
                <a:latin typeface="+mn-lt"/>
              </a:rPr>
              <a:t>How To Add An Adjustment To The Relevant Week?</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31985"/>
            <a:ext cx="9522782" cy="584775"/>
          </a:xfrm>
          <a:prstGeom prst="rect">
            <a:avLst/>
          </a:prstGeom>
        </p:spPr>
        <p:txBody>
          <a:bodyPr wrap="square">
            <a:spAutoFit/>
          </a:bodyPr>
          <a:lstStyle/>
          <a:p>
            <a:r>
              <a:rPr lang="en-US" sz="1600"/>
              <a:t>When adding an adjustment for a historic week you must ensure you are on the week you need to pay and the week the payment was missing from.</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59934" y="2281806"/>
            <a:ext cx="5252594" cy="3392253"/>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653541" y="2081260"/>
            <a:ext cx="2728818" cy="2308324"/>
          </a:xfrm>
          <a:prstGeom prst="rect">
            <a:avLst/>
          </a:prstGeom>
        </p:spPr>
        <p:txBody>
          <a:bodyPr wrap="square" lIns="91440" tIns="45720" rIns="91440" bIns="45720" anchor="t">
            <a:spAutoFit/>
          </a:bodyPr>
          <a:lstStyle/>
          <a:p>
            <a:pPr algn="ctr"/>
            <a:r>
              <a:rPr lang="en-US" sz="1600"/>
              <a:t>Adjustment week is the current week that you are payrolling.</a:t>
            </a:r>
          </a:p>
          <a:p>
            <a:pPr algn="ctr"/>
            <a:endParaRPr lang="en-US" sz="1600"/>
          </a:p>
          <a:p>
            <a:pPr algn="ctr"/>
            <a:r>
              <a:rPr lang="en-US" sz="1600"/>
              <a:t>Historic week is the week you need to pay the worker. </a:t>
            </a:r>
            <a:endParaRPr lang="en-US" sz="1600">
              <a:cs typeface="Calibri"/>
            </a:endParaRPr>
          </a:p>
          <a:p>
            <a:pPr algn="ctr"/>
            <a:endParaRPr lang="en-US" sz="1600"/>
          </a:p>
          <a:p>
            <a:pPr algn="ctr"/>
            <a:r>
              <a:rPr lang="en-US" sz="1600"/>
              <a:t>Click on the relevant week for the Historic Adjustment.</a:t>
            </a:r>
            <a:endParaRPr lang="en-US" sz="1600">
              <a:cs typeface="Calibri"/>
            </a:endParaRPr>
          </a:p>
        </p:txBody>
      </p:sp>
      <p:pic>
        <p:nvPicPr>
          <p:cNvPr id="6" name="Picture 5">
            <a:extLst>
              <a:ext uri="{FF2B5EF4-FFF2-40B4-BE49-F238E27FC236}">
                <a16:creationId xmlns:a16="http://schemas.microsoft.com/office/drawing/2014/main" id="{2B464C80-9539-4382-9F06-74F8D0031F71}"/>
              </a:ext>
            </a:extLst>
          </p:cNvPr>
          <p:cNvPicPr>
            <a:picLocks noChangeAspect="1"/>
          </p:cNvPicPr>
          <p:nvPr/>
        </p:nvPicPr>
        <p:blipFill rotWithShape="1">
          <a:blip r:embed="rId3"/>
          <a:srcRect t="12828"/>
          <a:stretch/>
        </p:blipFill>
        <p:spPr>
          <a:xfrm>
            <a:off x="781359" y="2407640"/>
            <a:ext cx="5005097" cy="3156254"/>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2041863" y="2663301"/>
            <a:ext cx="405511" cy="88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70D095F-3C30-481B-B74C-007E080F8930}"/>
              </a:ext>
            </a:extLst>
          </p:cNvPr>
          <p:cNvSpPr/>
          <p:nvPr/>
        </p:nvSpPr>
        <p:spPr>
          <a:xfrm>
            <a:off x="3258105" y="2624901"/>
            <a:ext cx="1154098" cy="2337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flipV="1">
            <a:off x="3863877" y="2873188"/>
            <a:ext cx="2847641" cy="3622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4412203" y="2627791"/>
            <a:ext cx="550415" cy="2308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5131239" y="2518857"/>
            <a:ext cx="169457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E02111FB-F0B4-4DAC-B7E7-F1F35B9C7A2E}"/>
              </a:ext>
            </a:extLst>
          </p:cNvPr>
          <p:cNvSpPr>
            <a:spLocks noGrp="1"/>
          </p:cNvSpPr>
          <p:nvPr>
            <p:ph type="sldNum" sz="quarter" idx="12"/>
          </p:nvPr>
        </p:nvSpPr>
        <p:spPr/>
        <p:txBody>
          <a:bodyPr/>
          <a:lstStyle/>
          <a:p>
            <a:fld id="{6F0C9F74-ED7C-44EF-9CFC-67AAF3EFA2FB}" type="slidenum">
              <a:rPr lang="en-GB" smtClean="0"/>
              <a:t>24</a:t>
            </a:fld>
            <a:endParaRPr lang="en-GB"/>
          </a:p>
        </p:txBody>
      </p:sp>
    </p:spTree>
    <p:extLst>
      <p:ext uri="{BB962C8B-B14F-4D97-AF65-F5344CB8AC3E}">
        <p14:creationId xmlns:p14="http://schemas.microsoft.com/office/powerpoint/2010/main" val="1875251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CDB69E1-ECEF-40AE-9693-996A35081C03}"/>
              </a:ext>
            </a:extLst>
          </p:cNvPr>
          <p:cNvSpPr/>
          <p:nvPr/>
        </p:nvSpPr>
        <p:spPr>
          <a:xfrm>
            <a:off x="7252299" y="3326967"/>
            <a:ext cx="1417314" cy="139282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294900"/>
            <a:ext cx="9131300" cy="403225"/>
          </a:xfrm>
        </p:spPr>
        <p:txBody>
          <a:bodyPr/>
          <a:lstStyle/>
          <a:p>
            <a:pPr>
              <a:buClr>
                <a:srgbClr val="B8C617"/>
              </a:buClr>
            </a:pPr>
            <a:r>
              <a:rPr lang="en-US" sz="2800" b="1">
                <a:solidFill>
                  <a:srgbClr val="92D050"/>
                </a:solidFill>
                <a:latin typeface="+mn-lt"/>
              </a:rPr>
              <a:t>How To Add In The Charge And Pay Rate Difference?</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830997"/>
          </a:xfrm>
          <a:prstGeom prst="rect">
            <a:avLst/>
          </a:prstGeom>
        </p:spPr>
        <p:txBody>
          <a:bodyPr wrap="square">
            <a:spAutoFit/>
          </a:bodyPr>
          <a:lstStyle/>
          <a:p>
            <a:r>
              <a:rPr lang="en-US" sz="1600"/>
              <a:t>Next, we need to add the rate band which will bring up charge rate and the pay rate for processing the hours. </a:t>
            </a:r>
          </a:p>
          <a:p>
            <a:r>
              <a:rPr lang="en-US" sz="1600" b="1"/>
              <a:t>You must ensure a charge rate is processed and not just a pay only.</a:t>
            </a:r>
            <a:endParaRPr lang="en-US" sz="1600"/>
          </a:p>
          <a:p>
            <a:endParaRPr lang="en-US" sz="1600"/>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25930" y="2369325"/>
            <a:ext cx="5252594" cy="331727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475331" y="1756311"/>
            <a:ext cx="3175703" cy="1815882"/>
          </a:xfrm>
          <a:prstGeom prst="rect">
            <a:avLst/>
          </a:prstGeom>
        </p:spPr>
        <p:txBody>
          <a:bodyPr wrap="square" lIns="91440" tIns="45720" rIns="91440" bIns="45720" anchor="t">
            <a:spAutoFit/>
          </a:bodyPr>
          <a:lstStyle/>
          <a:p>
            <a:pPr algn="ctr"/>
            <a:r>
              <a:rPr lang="en-US" sz="1600"/>
              <a:t>Now add the difference of the charge rate and the pay rate. You can work this out by the difference between the </a:t>
            </a:r>
            <a:r>
              <a:rPr lang="en-US" sz="1600" b="1"/>
              <a:t>New Pay Rate</a:t>
            </a:r>
            <a:r>
              <a:rPr lang="en-US" sz="1600"/>
              <a:t> and </a:t>
            </a:r>
            <a:r>
              <a:rPr lang="en-US" sz="1600" b="1"/>
              <a:t>Old Pay Rate</a:t>
            </a:r>
            <a:r>
              <a:rPr lang="en-US" sz="1600"/>
              <a:t>. Then do the same with the charge rate.</a:t>
            </a:r>
          </a:p>
          <a:p>
            <a:pPr algn="ctr"/>
            <a:endParaRPr lang="en-US" sz="1600"/>
          </a:p>
        </p:txBody>
      </p:sp>
      <p:pic>
        <p:nvPicPr>
          <p:cNvPr id="2" name="Picture 1">
            <a:extLst>
              <a:ext uri="{FF2B5EF4-FFF2-40B4-BE49-F238E27FC236}">
                <a16:creationId xmlns:a16="http://schemas.microsoft.com/office/drawing/2014/main" id="{5CAC96C1-AF90-4730-B182-7CC8FAF17AF6}"/>
              </a:ext>
            </a:extLst>
          </p:cNvPr>
          <p:cNvPicPr>
            <a:picLocks noChangeAspect="1"/>
          </p:cNvPicPr>
          <p:nvPr/>
        </p:nvPicPr>
        <p:blipFill rotWithShape="1">
          <a:blip r:embed="rId3"/>
          <a:srcRect t="14241"/>
          <a:stretch/>
        </p:blipFill>
        <p:spPr>
          <a:xfrm>
            <a:off x="867739" y="2500752"/>
            <a:ext cx="4986498" cy="3074425"/>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1961968" y="2787588"/>
            <a:ext cx="540058" cy="124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1571348" y="1713278"/>
            <a:ext cx="1224444" cy="20952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944336" y="3693109"/>
            <a:ext cx="627012"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AEB43FA-ECC9-4C0B-B911-A13FDAAB7CE2}"/>
              </a:ext>
            </a:extLst>
          </p:cNvPr>
          <p:cNvSpPr/>
          <p:nvPr/>
        </p:nvSpPr>
        <p:spPr>
          <a:xfrm>
            <a:off x="2624789" y="4785929"/>
            <a:ext cx="5252594" cy="169476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A756D23F-093E-4CD3-9D80-08241CB53F7B}"/>
              </a:ext>
            </a:extLst>
          </p:cNvPr>
          <p:cNvPicPr>
            <a:picLocks noChangeAspect="1"/>
          </p:cNvPicPr>
          <p:nvPr/>
        </p:nvPicPr>
        <p:blipFill>
          <a:blip r:embed="rId4"/>
          <a:stretch>
            <a:fillRect/>
          </a:stretch>
        </p:blipFill>
        <p:spPr>
          <a:xfrm>
            <a:off x="2734322" y="4918210"/>
            <a:ext cx="5018774" cy="1441683"/>
          </a:xfrm>
          <a:prstGeom prst="rect">
            <a:avLst/>
          </a:prstGeom>
        </p:spPr>
      </p:pic>
      <p:sp>
        <p:nvSpPr>
          <p:cNvPr id="8" name="Rectangle 7">
            <a:extLst>
              <a:ext uri="{FF2B5EF4-FFF2-40B4-BE49-F238E27FC236}">
                <a16:creationId xmlns:a16="http://schemas.microsoft.com/office/drawing/2014/main" id="{070D095F-3C30-481B-B74C-007E080F8930}"/>
              </a:ext>
            </a:extLst>
          </p:cNvPr>
          <p:cNvSpPr/>
          <p:nvPr/>
        </p:nvSpPr>
        <p:spPr>
          <a:xfrm>
            <a:off x="2759475" y="5655051"/>
            <a:ext cx="702816" cy="2106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F51AAC5B-09B7-41F1-A719-0FAB0D1D68D1}"/>
              </a:ext>
            </a:extLst>
          </p:cNvPr>
          <p:cNvSpPr/>
          <p:nvPr/>
        </p:nvSpPr>
        <p:spPr>
          <a:xfrm>
            <a:off x="2759475" y="5860913"/>
            <a:ext cx="702816" cy="2220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3533313" y="3114729"/>
            <a:ext cx="3534451" cy="26735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B6163E5-5BED-4199-97A8-789B7415C89D}"/>
              </a:ext>
            </a:extLst>
          </p:cNvPr>
          <p:cNvPicPr>
            <a:picLocks noChangeAspect="1"/>
          </p:cNvPicPr>
          <p:nvPr/>
        </p:nvPicPr>
        <p:blipFill rotWithShape="1">
          <a:blip r:embed="rId5"/>
          <a:srcRect l="2381" t="29429" r="83979" b="47990"/>
          <a:stretch/>
        </p:blipFill>
        <p:spPr>
          <a:xfrm>
            <a:off x="7354028" y="3405802"/>
            <a:ext cx="1213856" cy="1235150"/>
          </a:xfrm>
          <a:prstGeom prst="rect">
            <a:avLst/>
          </a:prstGeom>
        </p:spPr>
      </p:pic>
      <p:cxnSp>
        <p:nvCxnSpPr>
          <p:cNvPr id="27" name="Straight Arrow Connector 26">
            <a:extLst>
              <a:ext uri="{FF2B5EF4-FFF2-40B4-BE49-F238E27FC236}">
                <a16:creationId xmlns:a16="http://schemas.microsoft.com/office/drawing/2014/main" id="{2C9953A3-E08F-45BC-A61B-02C8275055B9}"/>
              </a:ext>
            </a:extLst>
          </p:cNvPr>
          <p:cNvCxnSpPr>
            <a:cxnSpLocks/>
          </p:cNvCxnSpPr>
          <p:nvPr/>
        </p:nvCxnSpPr>
        <p:spPr>
          <a:xfrm>
            <a:off x="7061937" y="3114729"/>
            <a:ext cx="754265" cy="11672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Slide Number Placeholder 12">
            <a:extLst>
              <a:ext uri="{FF2B5EF4-FFF2-40B4-BE49-F238E27FC236}">
                <a16:creationId xmlns:a16="http://schemas.microsoft.com/office/drawing/2014/main" id="{5E4F6CA8-C919-4266-9DA3-6A314696F067}"/>
              </a:ext>
            </a:extLst>
          </p:cNvPr>
          <p:cNvSpPr>
            <a:spLocks noGrp="1"/>
          </p:cNvSpPr>
          <p:nvPr>
            <p:ph type="sldNum" sz="quarter" idx="12"/>
          </p:nvPr>
        </p:nvSpPr>
        <p:spPr/>
        <p:txBody>
          <a:bodyPr/>
          <a:lstStyle/>
          <a:p>
            <a:fld id="{6F0C9F74-ED7C-44EF-9CFC-67AAF3EFA2FB}" type="slidenum">
              <a:rPr lang="en-GB" smtClean="0"/>
              <a:t>25</a:t>
            </a:fld>
            <a:endParaRPr lang="en-GB"/>
          </a:p>
        </p:txBody>
      </p:sp>
    </p:spTree>
    <p:extLst>
      <p:ext uri="{BB962C8B-B14F-4D97-AF65-F5344CB8AC3E}">
        <p14:creationId xmlns:p14="http://schemas.microsoft.com/office/powerpoint/2010/main" val="1585768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03339" y="438498"/>
            <a:ext cx="9131300" cy="403225"/>
          </a:xfrm>
        </p:spPr>
        <p:txBody>
          <a:bodyPr/>
          <a:lstStyle/>
          <a:p>
            <a:pPr>
              <a:buClr>
                <a:srgbClr val="B8C617"/>
              </a:buClr>
            </a:pPr>
            <a:r>
              <a:rPr lang="en-US" sz="2800" b="1">
                <a:solidFill>
                  <a:srgbClr val="92D050"/>
                </a:solidFill>
                <a:latin typeface="+mn-lt"/>
              </a:rPr>
              <a:t>How To Add In The Hours?</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584775"/>
          </a:xfrm>
          <a:prstGeom prst="rect">
            <a:avLst/>
          </a:prstGeom>
        </p:spPr>
        <p:txBody>
          <a:bodyPr wrap="square" lIns="91440" tIns="45720" rIns="91440" bIns="45720" anchor="t">
            <a:spAutoFit/>
          </a:bodyPr>
          <a:lstStyle/>
          <a:p>
            <a:r>
              <a:rPr lang="en-US" sz="1600"/>
              <a:t>Now we have added the charge and pay rate difference, we now need to add the hours in the correct day of which the hours need to be the same as the hours for the week you are adjusting.</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2107982" y="2508308"/>
            <a:ext cx="6334682" cy="344461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AD05E38E-8CD3-4D47-8F39-99DDFBFCCB61}"/>
              </a:ext>
            </a:extLst>
          </p:cNvPr>
          <p:cNvPicPr>
            <a:picLocks noChangeAspect="1"/>
          </p:cNvPicPr>
          <p:nvPr/>
        </p:nvPicPr>
        <p:blipFill rotWithShape="1">
          <a:blip r:embed="rId3"/>
          <a:srcRect l="13136" t="11815"/>
          <a:stretch/>
        </p:blipFill>
        <p:spPr>
          <a:xfrm>
            <a:off x="2203173" y="2650921"/>
            <a:ext cx="6144300" cy="3190423"/>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2293132" y="3762224"/>
            <a:ext cx="1043391" cy="3564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5A5F814-846B-486A-B364-C154254B32E9}"/>
              </a:ext>
            </a:extLst>
          </p:cNvPr>
          <p:cNvSpPr/>
          <p:nvPr/>
        </p:nvSpPr>
        <p:spPr>
          <a:xfrm>
            <a:off x="3822209" y="3773314"/>
            <a:ext cx="390616" cy="3564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25B3F1F-8C99-4E15-BCCB-261AC96BD2CA}"/>
              </a:ext>
            </a:extLst>
          </p:cNvPr>
          <p:cNvSpPr/>
          <p:nvPr/>
        </p:nvSpPr>
        <p:spPr>
          <a:xfrm>
            <a:off x="4349053" y="3773313"/>
            <a:ext cx="390616" cy="3564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Arrow Connector 22">
            <a:extLst>
              <a:ext uri="{FF2B5EF4-FFF2-40B4-BE49-F238E27FC236}">
                <a16:creationId xmlns:a16="http://schemas.microsoft.com/office/drawing/2014/main" id="{B589DA14-8C8E-4E90-88F0-C159DC92FE1E}"/>
              </a:ext>
            </a:extLst>
          </p:cNvPr>
          <p:cNvCxnSpPr>
            <a:cxnSpLocks/>
          </p:cNvCxnSpPr>
          <p:nvPr/>
        </p:nvCxnSpPr>
        <p:spPr>
          <a:xfrm flipH="1">
            <a:off x="2645546" y="1765906"/>
            <a:ext cx="878889" cy="196020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0D57DE4-81A6-489C-9348-1E6319DB0A52}"/>
              </a:ext>
            </a:extLst>
          </p:cNvPr>
          <p:cNvSpPr/>
          <p:nvPr/>
        </p:nvSpPr>
        <p:spPr>
          <a:xfrm>
            <a:off x="3746377" y="2938509"/>
            <a:ext cx="466448" cy="115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3524435" y="1768715"/>
            <a:ext cx="713336" cy="19488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8F7A5005-63E7-43D5-874E-66B50D24B7EF}"/>
              </a:ext>
            </a:extLst>
          </p:cNvPr>
          <p:cNvSpPr>
            <a:spLocks noGrp="1"/>
          </p:cNvSpPr>
          <p:nvPr>
            <p:ph type="sldNum" sz="quarter" idx="12"/>
          </p:nvPr>
        </p:nvSpPr>
        <p:spPr/>
        <p:txBody>
          <a:bodyPr/>
          <a:lstStyle/>
          <a:p>
            <a:fld id="{6F0C9F74-ED7C-44EF-9CFC-67AAF3EFA2FB}" type="slidenum">
              <a:rPr lang="en-GB" smtClean="0"/>
              <a:t>26</a:t>
            </a:fld>
            <a:endParaRPr lang="en-GB"/>
          </a:p>
        </p:txBody>
      </p:sp>
    </p:spTree>
    <p:extLst>
      <p:ext uri="{BB962C8B-B14F-4D97-AF65-F5344CB8AC3E}">
        <p14:creationId xmlns:p14="http://schemas.microsoft.com/office/powerpoint/2010/main" val="2328298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48111" y="442743"/>
            <a:ext cx="9131300" cy="401638"/>
          </a:xfrm>
        </p:spPr>
        <p:txBody>
          <a:bodyPr/>
          <a:lstStyle/>
          <a:p>
            <a:pPr>
              <a:buClr>
                <a:srgbClr val="B8C617"/>
              </a:buClr>
            </a:pPr>
            <a:r>
              <a:rPr lang="en-US" sz="2800" b="1">
                <a:solidFill>
                  <a:srgbClr val="92D050"/>
                </a:solidFill>
                <a:latin typeface="Calibri"/>
                <a:cs typeface="Calibri"/>
              </a:rPr>
              <a:t>How To Add In Standard Rate Information?</a:t>
            </a:r>
          </a:p>
        </p:txBody>
      </p:sp>
      <p:sp>
        <p:nvSpPr>
          <p:cNvPr id="25" name="Rectangle 24">
            <a:extLst>
              <a:ext uri="{FF2B5EF4-FFF2-40B4-BE49-F238E27FC236}">
                <a16:creationId xmlns:a16="http://schemas.microsoft.com/office/drawing/2014/main" id="{3F86E64E-C0D4-4B53-96CE-389384200246}"/>
              </a:ext>
            </a:extLst>
          </p:cNvPr>
          <p:cNvSpPr/>
          <p:nvPr/>
        </p:nvSpPr>
        <p:spPr>
          <a:xfrm>
            <a:off x="548111" y="1013186"/>
            <a:ext cx="10248520" cy="584775"/>
          </a:xfrm>
          <a:prstGeom prst="rect">
            <a:avLst/>
          </a:prstGeom>
        </p:spPr>
        <p:txBody>
          <a:bodyPr wrap="square" lIns="91440" tIns="45720" rIns="91440" bIns="45720" anchor="t">
            <a:spAutoFit/>
          </a:bodyPr>
          <a:lstStyle/>
          <a:p>
            <a:r>
              <a:rPr lang="en-US" sz="1600"/>
              <a:t>Once with have opened the edit adjustment section, you need to select either Missed pay (basic), Missed pay (overtime),</a:t>
            </a:r>
          </a:p>
          <a:p>
            <a:r>
              <a:rPr lang="en-US" sz="1600"/>
              <a:t>Adjustment rate or Adjustment Rate Overtime </a:t>
            </a:r>
            <a:r>
              <a:rPr lang="en-US" sz="1600" b="1"/>
              <a:t>ONLY.</a:t>
            </a:r>
            <a:r>
              <a:rPr lang="en-US" sz="1600"/>
              <a:t> </a:t>
            </a:r>
            <a:endParaRPr lang="en-US" sz="1600">
              <a:cs typeface="Calibri"/>
            </a:endParaRP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65407" y="2827090"/>
            <a:ext cx="5252594" cy="297068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681397" y="5381672"/>
            <a:ext cx="2752243" cy="584775"/>
          </a:xfrm>
          <a:prstGeom prst="rect">
            <a:avLst/>
          </a:prstGeom>
        </p:spPr>
        <p:txBody>
          <a:bodyPr wrap="square">
            <a:spAutoFit/>
          </a:bodyPr>
          <a:lstStyle/>
          <a:p>
            <a:pPr algn="ctr"/>
            <a:r>
              <a:rPr lang="en-US" sz="1600"/>
              <a:t>Next click on the reason and</a:t>
            </a:r>
          </a:p>
          <a:p>
            <a:pPr algn="ctr"/>
            <a:endParaRPr lang="en-US" sz="1600"/>
          </a:p>
        </p:txBody>
      </p:sp>
      <p:pic>
        <p:nvPicPr>
          <p:cNvPr id="2" name="Picture 1">
            <a:extLst>
              <a:ext uri="{FF2B5EF4-FFF2-40B4-BE49-F238E27FC236}">
                <a16:creationId xmlns:a16="http://schemas.microsoft.com/office/drawing/2014/main" id="{7F91F332-4C04-46E4-BC6C-BB37562EC77A}"/>
              </a:ext>
            </a:extLst>
          </p:cNvPr>
          <p:cNvPicPr>
            <a:picLocks noChangeAspect="1"/>
          </p:cNvPicPr>
          <p:nvPr/>
        </p:nvPicPr>
        <p:blipFill rotWithShape="1">
          <a:blip r:embed="rId3"/>
          <a:srcRect l="60364" t="27270" r="12177" b="11246"/>
          <a:stretch/>
        </p:blipFill>
        <p:spPr>
          <a:xfrm>
            <a:off x="807946" y="2952924"/>
            <a:ext cx="4976186" cy="2721135"/>
          </a:xfrm>
          <a:prstGeom prst="rect">
            <a:avLst/>
          </a:prstGeom>
        </p:spPr>
      </p:pic>
      <p:sp>
        <p:nvSpPr>
          <p:cNvPr id="31" name="Rectangle 30">
            <a:extLst>
              <a:ext uri="{FF2B5EF4-FFF2-40B4-BE49-F238E27FC236}">
                <a16:creationId xmlns:a16="http://schemas.microsoft.com/office/drawing/2014/main" id="{A7FC6D3E-4724-42CD-9ED0-9FF7C0D5F797}"/>
              </a:ext>
            </a:extLst>
          </p:cNvPr>
          <p:cNvSpPr/>
          <p:nvPr/>
        </p:nvSpPr>
        <p:spPr>
          <a:xfrm>
            <a:off x="2666483" y="3950563"/>
            <a:ext cx="1506022" cy="2704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flipH="1">
            <a:off x="4173098" y="3311371"/>
            <a:ext cx="2268179" cy="7942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F4B4740-65FB-46F4-9A74-50DBB3F5ABC2}"/>
              </a:ext>
            </a:extLst>
          </p:cNvPr>
          <p:cNvSpPr/>
          <p:nvPr/>
        </p:nvSpPr>
        <p:spPr>
          <a:xfrm>
            <a:off x="6764784" y="3311371"/>
            <a:ext cx="2539180" cy="181973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69994953-63F9-4E6B-99EB-AA1AF1E69226}"/>
              </a:ext>
            </a:extLst>
          </p:cNvPr>
          <p:cNvPicPr>
            <a:picLocks noChangeAspect="1"/>
          </p:cNvPicPr>
          <p:nvPr/>
        </p:nvPicPr>
        <p:blipFill>
          <a:blip r:embed="rId4"/>
          <a:stretch>
            <a:fillRect/>
          </a:stretch>
        </p:blipFill>
        <p:spPr>
          <a:xfrm>
            <a:off x="7789773" y="5675843"/>
            <a:ext cx="434378" cy="243861"/>
          </a:xfrm>
          <a:prstGeom prst="rect">
            <a:avLst/>
          </a:prstGeom>
        </p:spPr>
      </p:pic>
      <p:pic>
        <p:nvPicPr>
          <p:cNvPr id="4" name="Picture 3">
            <a:extLst>
              <a:ext uri="{FF2B5EF4-FFF2-40B4-BE49-F238E27FC236}">
                <a16:creationId xmlns:a16="http://schemas.microsoft.com/office/drawing/2014/main" id="{385E259F-8C44-4C49-9046-AA3EBBDBD7D4}"/>
              </a:ext>
            </a:extLst>
          </p:cNvPr>
          <p:cNvPicPr>
            <a:picLocks noChangeAspect="1"/>
          </p:cNvPicPr>
          <p:nvPr/>
        </p:nvPicPr>
        <p:blipFill>
          <a:blip r:embed="rId5"/>
          <a:stretch>
            <a:fillRect/>
          </a:stretch>
        </p:blipFill>
        <p:spPr>
          <a:xfrm>
            <a:off x="6860792" y="3400422"/>
            <a:ext cx="2347163" cy="1623201"/>
          </a:xfrm>
          <a:prstGeom prst="rect">
            <a:avLst/>
          </a:prstGeom>
        </p:spPr>
      </p:pic>
      <p:cxnSp>
        <p:nvCxnSpPr>
          <p:cNvPr id="23" name="Straight Arrow Connector 22">
            <a:extLst>
              <a:ext uri="{FF2B5EF4-FFF2-40B4-BE49-F238E27FC236}">
                <a16:creationId xmlns:a16="http://schemas.microsoft.com/office/drawing/2014/main" id="{CDF90629-9CF4-4E53-A481-E0E39FDEF2CE}"/>
              </a:ext>
            </a:extLst>
          </p:cNvPr>
          <p:cNvCxnSpPr>
            <a:cxnSpLocks/>
          </p:cNvCxnSpPr>
          <p:nvPr/>
        </p:nvCxnSpPr>
        <p:spPr>
          <a:xfrm flipV="1">
            <a:off x="7923650" y="5023623"/>
            <a:ext cx="811021" cy="3685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C607A954-AFFC-4FAF-A570-0E8E639702E2}"/>
              </a:ext>
            </a:extLst>
          </p:cNvPr>
          <p:cNvSpPr/>
          <p:nvPr/>
        </p:nvSpPr>
        <p:spPr>
          <a:xfrm>
            <a:off x="8620069" y="4668777"/>
            <a:ext cx="523784" cy="2704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4163994C-2840-461E-80DD-8944B44D052E}"/>
              </a:ext>
            </a:extLst>
          </p:cNvPr>
          <p:cNvSpPr/>
          <p:nvPr/>
        </p:nvSpPr>
        <p:spPr>
          <a:xfrm>
            <a:off x="5335479" y="5238381"/>
            <a:ext cx="259999" cy="1538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DD83888-33F4-4CED-ABED-749D7DF3038A}"/>
              </a:ext>
            </a:extLst>
          </p:cNvPr>
          <p:cNvSpPr/>
          <p:nvPr/>
        </p:nvSpPr>
        <p:spPr>
          <a:xfrm>
            <a:off x="6230857" y="2090102"/>
            <a:ext cx="3417396" cy="1077218"/>
          </a:xfrm>
          <a:prstGeom prst="rect">
            <a:avLst/>
          </a:prstGeom>
        </p:spPr>
        <p:txBody>
          <a:bodyPr wrap="square" lIns="91440" tIns="45720" rIns="91440" bIns="45720" anchor="t">
            <a:spAutoFit/>
          </a:bodyPr>
          <a:lstStyle/>
          <a:p>
            <a:pPr algn="ctr"/>
            <a:r>
              <a:rPr lang="en-US" sz="1600"/>
              <a:t>Next click on </a:t>
            </a:r>
            <a:r>
              <a:rPr lang="en-US" sz="1600" b="1"/>
              <a:t>Adjusted Rate </a:t>
            </a:r>
            <a:r>
              <a:rPr lang="en-US" sz="1600"/>
              <a:t>or if overtime adjustment click </a:t>
            </a:r>
            <a:r>
              <a:rPr lang="en-US" sz="1600" b="1"/>
              <a:t>Adjusted Rate</a:t>
            </a:r>
            <a:r>
              <a:rPr lang="en-US" sz="1600"/>
              <a:t> </a:t>
            </a:r>
            <a:r>
              <a:rPr lang="en-US" sz="1600" b="1"/>
              <a:t>OT.</a:t>
            </a:r>
          </a:p>
          <a:p>
            <a:pPr algn="ctr"/>
            <a:r>
              <a:rPr lang="en-US" sz="1600"/>
              <a:t> This will be on your drop down.</a:t>
            </a:r>
            <a:endParaRPr lang="en-US" sz="1600">
              <a:cs typeface="Calibri"/>
            </a:endParaRPr>
          </a:p>
        </p:txBody>
      </p:sp>
      <p:sp>
        <p:nvSpPr>
          <p:cNvPr id="3" name="Rectangle 2">
            <a:extLst>
              <a:ext uri="{FF2B5EF4-FFF2-40B4-BE49-F238E27FC236}">
                <a16:creationId xmlns:a16="http://schemas.microsoft.com/office/drawing/2014/main" id="{132280D1-105E-413E-A3F4-9F768F13E9F3}"/>
              </a:ext>
            </a:extLst>
          </p:cNvPr>
          <p:cNvSpPr/>
          <p:nvPr/>
        </p:nvSpPr>
        <p:spPr>
          <a:xfrm>
            <a:off x="2325950" y="3167320"/>
            <a:ext cx="340533" cy="1440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lide Number Placeholder 11">
            <a:extLst>
              <a:ext uri="{FF2B5EF4-FFF2-40B4-BE49-F238E27FC236}">
                <a16:creationId xmlns:a16="http://schemas.microsoft.com/office/drawing/2014/main" id="{A8A13909-D6CE-4902-B3E2-DF130E091FED}"/>
              </a:ext>
            </a:extLst>
          </p:cNvPr>
          <p:cNvSpPr>
            <a:spLocks noGrp="1"/>
          </p:cNvSpPr>
          <p:nvPr>
            <p:ph type="sldNum" sz="quarter" idx="12"/>
          </p:nvPr>
        </p:nvSpPr>
        <p:spPr/>
        <p:txBody>
          <a:bodyPr/>
          <a:lstStyle/>
          <a:p>
            <a:fld id="{6F0C9F74-ED7C-44EF-9CFC-67AAF3EFA2FB}" type="slidenum">
              <a:rPr lang="en-GB" smtClean="0"/>
              <a:t>27</a:t>
            </a:fld>
            <a:endParaRPr lang="en-GB"/>
          </a:p>
        </p:txBody>
      </p:sp>
    </p:spTree>
    <p:extLst>
      <p:ext uri="{BB962C8B-B14F-4D97-AF65-F5344CB8AC3E}">
        <p14:creationId xmlns:p14="http://schemas.microsoft.com/office/powerpoint/2010/main" val="17793578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80871" y="380986"/>
            <a:ext cx="9131300" cy="403225"/>
          </a:xfrm>
        </p:spPr>
        <p:txBody>
          <a:bodyPr/>
          <a:lstStyle/>
          <a:p>
            <a:pPr>
              <a:buClr>
                <a:srgbClr val="B8C617"/>
              </a:buClr>
            </a:pPr>
            <a:r>
              <a:rPr lang="en-US" sz="2800" b="1">
                <a:solidFill>
                  <a:srgbClr val="92D050"/>
                </a:solidFill>
                <a:latin typeface="Calibri"/>
                <a:cs typeface="Calibri"/>
              </a:rPr>
              <a:t>How To Check Before Saving?</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080031"/>
            <a:ext cx="9522782" cy="584775"/>
          </a:xfrm>
          <a:prstGeom prst="rect">
            <a:avLst/>
          </a:prstGeom>
        </p:spPr>
        <p:txBody>
          <a:bodyPr wrap="square" lIns="91440" tIns="45720" rIns="91440" bIns="45720" anchor="t">
            <a:spAutoFit/>
          </a:bodyPr>
          <a:lstStyle/>
          <a:p>
            <a:r>
              <a:rPr lang="en-US" sz="1600"/>
              <a:t>We have now added all the information to save the adjustment. Next, we need to check to ensure the information is correct.</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25930" y="2223083"/>
            <a:ext cx="5252594" cy="3463513"/>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096000" y="1891058"/>
            <a:ext cx="3616171" cy="3354765"/>
          </a:xfrm>
          <a:prstGeom prst="rect">
            <a:avLst/>
          </a:prstGeom>
        </p:spPr>
        <p:txBody>
          <a:bodyPr wrap="square" lIns="91440" tIns="45720" rIns="91440" bIns="45720" anchor="t">
            <a:spAutoFit/>
          </a:bodyPr>
          <a:lstStyle/>
          <a:p>
            <a:r>
              <a:rPr lang="en-US" sz="1600"/>
              <a:t>Correct Adjustment week of payment </a:t>
            </a:r>
            <a:r>
              <a:rPr lang="en-US" sz="1600" b="1">
                <a:sym typeface="Wingdings" panose="05000000000000000000" pitchFamily="2" charset="2"/>
              </a:rPr>
              <a:t></a:t>
            </a:r>
            <a:endParaRPr lang="en-US" sz="1600">
              <a:cs typeface="Calibri"/>
            </a:endParaRPr>
          </a:p>
          <a:p>
            <a:endParaRPr lang="en-US" sz="1600" b="1">
              <a:cs typeface="Calibri" panose="020F0502020204030204"/>
            </a:endParaRPr>
          </a:p>
          <a:p>
            <a:r>
              <a:rPr lang="en-US" sz="1600"/>
              <a:t>Correct Historic week of payment </a:t>
            </a:r>
            <a:r>
              <a:rPr lang="en-US" sz="1600" b="1">
                <a:sym typeface="Wingdings" panose="05000000000000000000" pitchFamily="2" charset="2"/>
              </a:rPr>
              <a:t></a:t>
            </a:r>
            <a:endParaRPr lang="en-US" sz="1600" b="1">
              <a:cs typeface="Calibri"/>
            </a:endParaRPr>
          </a:p>
          <a:p>
            <a:endParaRPr lang="en-US" sz="1600">
              <a:cs typeface="Calibri" panose="020F0502020204030204"/>
            </a:endParaRPr>
          </a:p>
          <a:p>
            <a:r>
              <a:rPr lang="en-US" sz="1600"/>
              <a:t>Correct Charge &amp; Pay Rate Difference </a:t>
            </a:r>
            <a:r>
              <a:rPr lang="en-US" sz="1600" b="1">
                <a:sym typeface="Wingdings" panose="05000000000000000000" pitchFamily="2" charset="2"/>
              </a:rPr>
              <a:t></a:t>
            </a:r>
            <a:endParaRPr lang="en-US" sz="1600" b="1">
              <a:cs typeface="Calibri"/>
            </a:endParaRPr>
          </a:p>
          <a:p>
            <a:endParaRPr lang="en-US" sz="1600">
              <a:cs typeface="Calibri" panose="020F0502020204030204"/>
            </a:endParaRPr>
          </a:p>
          <a:p>
            <a:r>
              <a:rPr lang="en-US" sz="1600"/>
              <a:t>Correct Hours</a:t>
            </a:r>
            <a:r>
              <a:rPr lang="en-US" sz="1600" b="1">
                <a:sym typeface="Wingdings" panose="05000000000000000000" pitchFamily="2" charset="2"/>
              </a:rPr>
              <a:t></a:t>
            </a:r>
            <a:endParaRPr lang="en-US" sz="1600" b="1">
              <a:cs typeface="Calibri"/>
            </a:endParaRPr>
          </a:p>
          <a:p>
            <a:endParaRPr lang="en-US" sz="1600">
              <a:cs typeface="Calibri" panose="020F0502020204030204"/>
            </a:endParaRPr>
          </a:p>
          <a:p>
            <a:r>
              <a:rPr lang="en-US" sz="1600"/>
              <a:t>Correct reason</a:t>
            </a:r>
            <a:r>
              <a:rPr lang="en-US" sz="1600" b="1">
                <a:sym typeface="Wingdings" panose="05000000000000000000" pitchFamily="2" charset="2"/>
              </a:rPr>
              <a:t></a:t>
            </a:r>
            <a:endParaRPr lang="en-US" sz="1600" b="1">
              <a:cs typeface="Calibri"/>
            </a:endParaRPr>
          </a:p>
          <a:p>
            <a:endParaRPr lang="en-US" sz="1600">
              <a:cs typeface="Calibri" panose="020F0502020204030204"/>
            </a:endParaRPr>
          </a:p>
          <a:p>
            <a:r>
              <a:rPr lang="en-US" sz="1600">
                <a:sym typeface="Wingdings" panose="05000000000000000000" pitchFamily="2" charset="2"/>
              </a:rPr>
              <a:t>Then click on</a:t>
            </a:r>
            <a:r>
              <a:rPr lang="en-US" sz="1600" b="1">
                <a:sym typeface="Wingdings" panose="05000000000000000000" pitchFamily="2" charset="2"/>
              </a:rPr>
              <a:t> </a:t>
            </a:r>
            <a:endParaRPr lang="en-US" sz="1600">
              <a:cs typeface="Calibri"/>
            </a:endParaRPr>
          </a:p>
          <a:p>
            <a:pPr algn="ctr"/>
            <a:endParaRPr lang="en-US" sz="1600"/>
          </a:p>
          <a:p>
            <a:pPr algn="ctr"/>
            <a:endParaRPr lang="en-US" sz="1600"/>
          </a:p>
        </p:txBody>
      </p:sp>
      <p:pic>
        <p:nvPicPr>
          <p:cNvPr id="3" name="Picture 2">
            <a:extLst>
              <a:ext uri="{FF2B5EF4-FFF2-40B4-BE49-F238E27FC236}">
                <a16:creationId xmlns:a16="http://schemas.microsoft.com/office/drawing/2014/main" id="{4C18693B-7B74-4476-921D-3CA853A84F07}"/>
              </a:ext>
            </a:extLst>
          </p:cNvPr>
          <p:cNvPicPr>
            <a:picLocks noChangeAspect="1"/>
          </p:cNvPicPr>
          <p:nvPr/>
        </p:nvPicPr>
        <p:blipFill rotWithShape="1">
          <a:blip r:embed="rId3"/>
          <a:srcRect t="11855"/>
          <a:stretch/>
        </p:blipFill>
        <p:spPr>
          <a:xfrm>
            <a:off x="856692" y="2374084"/>
            <a:ext cx="4991069" cy="3206352"/>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1966937" y="2633960"/>
            <a:ext cx="540058" cy="124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flipH="1">
            <a:off x="5830445" y="4680936"/>
            <a:ext cx="1439139" cy="6830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D4A0FE1-B04F-488C-ACFD-67E74129359B}"/>
              </a:ext>
            </a:extLst>
          </p:cNvPr>
          <p:cNvSpPr/>
          <p:nvPr/>
        </p:nvSpPr>
        <p:spPr>
          <a:xfrm>
            <a:off x="3234494" y="2467174"/>
            <a:ext cx="1275361" cy="3825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6ACF8B6-90AB-44ED-AD33-2B99C925BC62}"/>
              </a:ext>
            </a:extLst>
          </p:cNvPr>
          <p:cNvSpPr/>
          <p:nvPr/>
        </p:nvSpPr>
        <p:spPr>
          <a:xfrm>
            <a:off x="4541127" y="2467174"/>
            <a:ext cx="696227" cy="3825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20B4D64F-EB6F-4741-ACE8-B7A46D054FDE}"/>
              </a:ext>
            </a:extLst>
          </p:cNvPr>
          <p:cNvPicPr>
            <a:picLocks noChangeAspect="1"/>
          </p:cNvPicPr>
          <p:nvPr/>
        </p:nvPicPr>
        <p:blipFill>
          <a:blip r:embed="rId4"/>
          <a:stretch>
            <a:fillRect/>
          </a:stretch>
        </p:blipFill>
        <p:spPr>
          <a:xfrm>
            <a:off x="7351764" y="4401024"/>
            <a:ext cx="434378" cy="243861"/>
          </a:xfrm>
          <a:prstGeom prst="rect">
            <a:avLst/>
          </a:prstGeom>
        </p:spPr>
      </p:pic>
      <p:pic>
        <p:nvPicPr>
          <p:cNvPr id="2" name="Picture 1">
            <a:extLst>
              <a:ext uri="{FF2B5EF4-FFF2-40B4-BE49-F238E27FC236}">
                <a16:creationId xmlns:a16="http://schemas.microsoft.com/office/drawing/2014/main" id="{348DA7F7-EF8D-482F-B084-D0B256E424C1}"/>
              </a:ext>
            </a:extLst>
          </p:cNvPr>
          <p:cNvPicPr>
            <a:picLocks noChangeAspect="1"/>
          </p:cNvPicPr>
          <p:nvPr/>
        </p:nvPicPr>
        <p:blipFill rotWithShape="1">
          <a:blip r:embed="rId5"/>
          <a:srcRect l="5849" t="27890" r="1480" b="47970"/>
          <a:stretch/>
        </p:blipFill>
        <p:spPr>
          <a:xfrm>
            <a:off x="928334" y="2965025"/>
            <a:ext cx="4847784" cy="884579"/>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2178332" y="3559781"/>
            <a:ext cx="328663"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8622D3B-3271-4649-AEA4-550EA1C02DCB}"/>
              </a:ext>
            </a:extLst>
          </p:cNvPr>
          <p:cNvSpPr/>
          <p:nvPr/>
        </p:nvSpPr>
        <p:spPr>
          <a:xfrm>
            <a:off x="928332" y="3530465"/>
            <a:ext cx="649555" cy="2956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A7FC6D3E-4724-42CD-9ED0-9FF7C0D5F797}"/>
              </a:ext>
            </a:extLst>
          </p:cNvPr>
          <p:cNvSpPr/>
          <p:nvPr/>
        </p:nvSpPr>
        <p:spPr>
          <a:xfrm>
            <a:off x="4860346" y="3529815"/>
            <a:ext cx="754016" cy="2956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501CF6A5-E386-4C06-A77A-457E13B133AE}"/>
              </a:ext>
            </a:extLst>
          </p:cNvPr>
          <p:cNvSpPr/>
          <p:nvPr/>
        </p:nvSpPr>
        <p:spPr>
          <a:xfrm>
            <a:off x="2567711" y="3559781"/>
            <a:ext cx="328663"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8DDF120F-A24D-42AF-907F-8E29146CE200}"/>
              </a:ext>
            </a:extLst>
          </p:cNvPr>
          <p:cNvSpPr/>
          <p:nvPr/>
        </p:nvSpPr>
        <p:spPr>
          <a:xfrm>
            <a:off x="5485531" y="5307611"/>
            <a:ext cx="328663"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E0D5CF71-F648-493D-80EA-63BAAA12154C}"/>
              </a:ext>
            </a:extLst>
          </p:cNvPr>
          <p:cNvGrpSpPr/>
          <p:nvPr/>
        </p:nvGrpSpPr>
        <p:grpSpPr>
          <a:xfrm>
            <a:off x="4483975" y="5811423"/>
            <a:ext cx="5425776" cy="732424"/>
            <a:chOff x="4483975" y="5811423"/>
            <a:chExt cx="5425776" cy="732424"/>
          </a:xfrm>
        </p:grpSpPr>
        <p:sp>
          <p:nvSpPr>
            <p:cNvPr id="27" name="Rectangle 26">
              <a:extLst>
                <a:ext uri="{FF2B5EF4-FFF2-40B4-BE49-F238E27FC236}">
                  <a16:creationId xmlns:a16="http://schemas.microsoft.com/office/drawing/2014/main" id="{0FFC4F09-62E5-480A-ADF5-882074D77275}"/>
                </a:ext>
              </a:extLst>
            </p:cNvPr>
            <p:cNvSpPr/>
            <p:nvPr/>
          </p:nvSpPr>
          <p:spPr>
            <a:xfrm>
              <a:off x="4483975" y="5811423"/>
              <a:ext cx="5425776" cy="73242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5" descr="Graphical user interface, text, application&#10;&#10;Description automatically generated">
              <a:extLst>
                <a:ext uri="{FF2B5EF4-FFF2-40B4-BE49-F238E27FC236}">
                  <a16:creationId xmlns:a16="http://schemas.microsoft.com/office/drawing/2014/main" id="{4433EAC9-7A35-4433-92DF-7F59B29D796D}"/>
                </a:ext>
              </a:extLst>
            </p:cNvPr>
            <p:cNvPicPr>
              <a:picLocks noChangeAspect="1"/>
            </p:cNvPicPr>
            <p:nvPr/>
          </p:nvPicPr>
          <p:blipFill>
            <a:blip r:embed="rId6"/>
            <a:stretch>
              <a:fillRect/>
            </a:stretch>
          </p:blipFill>
          <p:spPr>
            <a:xfrm>
              <a:off x="4542559" y="5889176"/>
              <a:ext cx="5323609" cy="578172"/>
            </a:xfrm>
            <a:prstGeom prst="rect">
              <a:avLst/>
            </a:prstGeom>
          </p:spPr>
        </p:pic>
      </p:grpSp>
      <p:sp>
        <p:nvSpPr>
          <p:cNvPr id="28" name="Rectangle 27">
            <a:extLst>
              <a:ext uri="{FF2B5EF4-FFF2-40B4-BE49-F238E27FC236}">
                <a16:creationId xmlns:a16="http://schemas.microsoft.com/office/drawing/2014/main" id="{0A82271C-DB15-491E-86F3-E6EFECE70D14}"/>
              </a:ext>
            </a:extLst>
          </p:cNvPr>
          <p:cNvSpPr/>
          <p:nvPr/>
        </p:nvSpPr>
        <p:spPr>
          <a:xfrm>
            <a:off x="7170423" y="4976621"/>
            <a:ext cx="2794668" cy="830997"/>
          </a:xfrm>
          <a:prstGeom prst="rect">
            <a:avLst/>
          </a:prstGeom>
        </p:spPr>
        <p:txBody>
          <a:bodyPr wrap="square" lIns="91440" tIns="45720" rIns="91440" bIns="45720" anchor="t">
            <a:spAutoFit/>
          </a:bodyPr>
          <a:lstStyle/>
          <a:p>
            <a:pPr algn="ctr"/>
            <a:r>
              <a:rPr lang="en-US" sz="1600" b="1">
                <a:cs typeface="Calibri"/>
              </a:rPr>
              <a:t>If you have inputted anything incorrect you will see the below message appear.</a:t>
            </a:r>
            <a:endParaRPr lang="en-US" b="1"/>
          </a:p>
        </p:txBody>
      </p:sp>
      <p:sp>
        <p:nvSpPr>
          <p:cNvPr id="13" name="Slide Number Placeholder 12">
            <a:extLst>
              <a:ext uri="{FF2B5EF4-FFF2-40B4-BE49-F238E27FC236}">
                <a16:creationId xmlns:a16="http://schemas.microsoft.com/office/drawing/2014/main" id="{7FB721FD-C696-4493-86EE-D21927DAB5EA}"/>
              </a:ext>
            </a:extLst>
          </p:cNvPr>
          <p:cNvSpPr>
            <a:spLocks noGrp="1"/>
          </p:cNvSpPr>
          <p:nvPr>
            <p:ph type="sldNum" sz="quarter" idx="12"/>
          </p:nvPr>
        </p:nvSpPr>
        <p:spPr/>
        <p:txBody>
          <a:bodyPr/>
          <a:lstStyle/>
          <a:p>
            <a:fld id="{6F0C9F74-ED7C-44EF-9CFC-67AAF3EFA2FB}" type="slidenum">
              <a:rPr lang="en-GB" smtClean="0"/>
              <a:t>28</a:t>
            </a:fld>
            <a:endParaRPr lang="en-GB"/>
          </a:p>
        </p:txBody>
      </p:sp>
    </p:spTree>
    <p:extLst>
      <p:ext uri="{BB962C8B-B14F-4D97-AF65-F5344CB8AC3E}">
        <p14:creationId xmlns:p14="http://schemas.microsoft.com/office/powerpoint/2010/main" val="29894005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80871" y="398274"/>
            <a:ext cx="9131300" cy="403225"/>
          </a:xfrm>
        </p:spPr>
        <p:txBody>
          <a:bodyPr/>
          <a:lstStyle/>
          <a:p>
            <a:pPr>
              <a:buClr>
                <a:srgbClr val="B8C617"/>
              </a:buClr>
            </a:pPr>
            <a:r>
              <a:rPr lang="en-US" sz="2800" b="1">
                <a:solidFill>
                  <a:srgbClr val="92D050"/>
                </a:solidFill>
                <a:latin typeface="+mn-lt"/>
              </a:rPr>
              <a:t>How To View The Adjustment In Timesheets?</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976122"/>
            <a:ext cx="9522782" cy="830997"/>
          </a:xfrm>
          <a:prstGeom prst="rect">
            <a:avLst/>
          </a:prstGeom>
        </p:spPr>
        <p:txBody>
          <a:bodyPr wrap="square" lIns="91440" tIns="45720" rIns="91440" bIns="45720" anchor="t">
            <a:spAutoFit/>
          </a:bodyPr>
          <a:lstStyle/>
          <a:p>
            <a:r>
              <a:rPr lang="en-US" sz="1600"/>
              <a:t>The Adjustment has now been processed and there are two ways of finding the adjustment. </a:t>
            </a:r>
            <a:endParaRPr lang="en-US"/>
          </a:p>
          <a:p>
            <a:endParaRPr lang="en-US" sz="1600"/>
          </a:p>
          <a:p>
            <a:r>
              <a:rPr lang="en-US" sz="1600"/>
              <a:t>The first one is allocated on the timesheet </a:t>
            </a:r>
            <a:endParaRPr lang="en-US">
              <a:cs typeface="Calibri"/>
            </a:endParaRPr>
          </a:p>
        </p:txBody>
      </p:sp>
      <p:sp>
        <p:nvSpPr>
          <p:cNvPr id="18" name="Rectangle 17">
            <a:extLst>
              <a:ext uri="{FF2B5EF4-FFF2-40B4-BE49-F238E27FC236}">
                <a16:creationId xmlns:a16="http://schemas.microsoft.com/office/drawing/2014/main" id="{3C5F5DF0-1E85-459D-8BE6-3AEDF70F8D3B}"/>
              </a:ext>
            </a:extLst>
          </p:cNvPr>
          <p:cNvSpPr/>
          <p:nvPr/>
        </p:nvSpPr>
        <p:spPr>
          <a:xfrm>
            <a:off x="2828987" y="508712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28986" y="527062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33172" y="493563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04512" y="1992517"/>
            <a:ext cx="7227489" cy="408122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7327343" y="1479295"/>
            <a:ext cx="3616171" cy="1077218"/>
          </a:xfrm>
          <a:prstGeom prst="rect">
            <a:avLst/>
          </a:prstGeom>
        </p:spPr>
        <p:txBody>
          <a:bodyPr wrap="square">
            <a:spAutoFit/>
          </a:bodyPr>
          <a:lstStyle/>
          <a:p>
            <a:pPr algn="ctr"/>
            <a:r>
              <a:rPr lang="en-US" sz="1600"/>
              <a:t>When you open the timesheet, you will see the adjustment.</a:t>
            </a:r>
          </a:p>
          <a:p>
            <a:pPr algn="ctr"/>
            <a:endParaRPr lang="en-US" sz="1600"/>
          </a:p>
          <a:p>
            <a:pPr algn="ctr"/>
            <a:endParaRPr lang="en-US" sz="1600"/>
          </a:p>
        </p:txBody>
      </p:sp>
      <p:pic>
        <p:nvPicPr>
          <p:cNvPr id="2" name="Picture 1">
            <a:extLst>
              <a:ext uri="{FF2B5EF4-FFF2-40B4-BE49-F238E27FC236}">
                <a16:creationId xmlns:a16="http://schemas.microsoft.com/office/drawing/2014/main" id="{B08AD307-B563-4D17-A014-31C8B4E8D107}"/>
              </a:ext>
            </a:extLst>
          </p:cNvPr>
          <p:cNvPicPr>
            <a:picLocks noChangeAspect="1"/>
          </p:cNvPicPr>
          <p:nvPr/>
        </p:nvPicPr>
        <p:blipFill rotWithShape="1">
          <a:blip r:embed="rId3"/>
          <a:srcRect t="26280"/>
          <a:stretch/>
        </p:blipFill>
        <p:spPr>
          <a:xfrm>
            <a:off x="723118" y="2118499"/>
            <a:ext cx="6971778" cy="3862770"/>
          </a:xfrm>
          <a:prstGeom prst="rect">
            <a:avLst/>
          </a:prstGeom>
        </p:spPr>
      </p:pic>
      <p:sp>
        <p:nvSpPr>
          <p:cNvPr id="19" name="Rectangle 18">
            <a:extLst>
              <a:ext uri="{FF2B5EF4-FFF2-40B4-BE49-F238E27FC236}">
                <a16:creationId xmlns:a16="http://schemas.microsoft.com/office/drawing/2014/main" id="{CD4A0FE1-B04F-488C-ACFD-67E74129359B}"/>
              </a:ext>
            </a:extLst>
          </p:cNvPr>
          <p:cNvSpPr/>
          <p:nvPr/>
        </p:nvSpPr>
        <p:spPr>
          <a:xfrm>
            <a:off x="2971935" y="4703095"/>
            <a:ext cx="1798368" cy="2325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a:off x="4336294" y="2017904"/>
            <a:ext cx="169342" cy="26113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F5DA6CD-873D-43E6-9508-FDC569E6CB5D}"/>
              </a:ext>
            </a:extLst>
          </p:cNvPr>
          <p:cNvSpPr/>
          <p:nvPr/>
        </p:nvSpPr>
        <p:spPr>
          <a:xfrm>
            <a:off x="10622554" y="4195257"/>
            <a:ext cx="337352" cy="1154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F7D6EDF6-C1B2-42AE-B8E1-834FE0C50BFA}"/>
              </a:ext>
            </a:extLst>
          </p:cNvPr>
          <p:cNvPicPr>
            <a:picLocks noChangeAspect="1"/>
          </p:cNvPicPr>
          <p:nvPr/>
        </p:nvPicPr>
        <p:blipFill>
          <a:blip r:embed="rId4"/>
          <a:stretch>
            <a:fillRect/>
          </a:stretch>
        </p:blipFill>
        <p:spPr>
          <a:xfrm>
            <a:off x="4219886" y="1491277"/>
            <a:ext cx="285750" cy="314325"/>
          </a:xfrm>
          <a:prstGeom prst="rect">
            <a:avLst/>
          </a:prstGeom>
        </p:spPr>
      </p:pic>
      <p:pic>
        <p:nvPicPr>
          <p:cNvPr id="12" name="Picture 11">
            <a:extLst>
              <a:ext uri="{FF2B5EF4-FFF2-40B4-BE49-F238E27FC236}">
                <a16:creationId xmlns:a16="http://schemas.microsoft.com/office/drawing/2014/main" id="{609003E8-2053-4172-B1E8-1830A4459F75}"/>
              </a:ext>
            </a:extLst>
          </p:cNvPr>
          <p:cNvPicPr>
            <a:picLocks noChangeAspect="1"/>
          </p:cNvPicPr>
          <p:nvPr/>
        </p:nvPicPr>
        <p:blipFill>
          <a:blip r:embed="rId5"/>
          <a:stretch>
            <a:fillRect/>
          </a:stretch>
        </p:blipFill>
        <p:spPr>
          <a:xfrm>
            <a:off x="3247266" y="3456323"/>
            <a:ext cx="577813" cy="212213"/>
          </a:xfrm>
          <a:prstGeom prst="rect">
            <a:avLst/>
          </a:prstGeom>
        </p:spPr>
      </p:pic>
      <p:pic>
        <p:nvPicPr>
          <p:cNvPr id="22" name="Picture 21">
            <a:extLst>
              <a:ext uri="{FF2B5EF4-FFF2-40B4-BE49-F238E27FC236}">
                <a16:creationId xmlns:a16="http://schemas.microsoft.com/office/drawing/2014/main" id="{FD56E2B6-A4BB-48DF-8E25-FBB8667178F4}"/>
              </a:ext>
            </a:extLst>
          </p:cNvPr>
          <p:cNvPicPr>
            <a:picLocks noChangeAspect="1"/>
          </p:cNvPicPr>
          <p:nvPr/>
        </p:nvPicPr>
        <p:blipFill>
          <a:blip r:embed="rId6"/>
          <a:stretch>
            <a:fillRect/>
          </a:stretch>
        </p:blipFill>
        <p:spPr>
          <a:xfrm>
            <a:off x="2651636" y="4691889"/>
            <a:ext cx="320299" cy="940059"/>
          </a:xfrm>
          <a:prstGeom prst="rect">
            <a:avLst/>
          </a:prstGeom>
        </p:spPr>
      </p:pic>
      <p:sp>
        <p:nvSpPr>
          <p:cNvPr id="28" name="Rectangle 27">
            <a:extLst>
              <a:ext uri="{FF2B5EF4-FFF2-40B4-BE49-F238E27FC236}">
                <a16:creationId xmlns:a16="http://schemas.microsoft.com/office/drawing/2014/main" id="{F4BEB5A7-B5E3-41BB-AD6B-A3125CC28851}"/>
              </a:ext>
            </a:extLst>
          </p:cNvPr>
          <p:cNvSpPr/>
          <p:nvPr/>
        </p:nvSpPr>
        <p:spPr>
          <a:xfrm>
            <a:off x="5595859" y="2996413"/>
            <a:ext cx="5927649" cy="332416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C310CC3C-36AF-4DB2-AA08-9530E2B867C4}"/>
              </a:ext>
            </a:extLst>
          </p:cNvPr>
          <p:cNvPicPr>
            <a:picLocks noChangeAspect="1"/>
          </p:cNvPicPr>
          <p:nvPr/>
        </p:nvPicPr>
        <p:blipFill>
          <a:blip r:embed="rId7"/>
          <a:stretch>
            <a:fillRect/>
          </a:stretch>
        </p:blipFill>
        <p:spPr>
          <a:xfrm>
            <a:off x="5695747" y="3133361"/>
            <a:ext cx="5667114" cy="3108202"/>
          </a:xfrm>
          <a:prstGeom prst="rect">
            <a:avLst/>
          </a:prstGeom>
        </p:spPr>
      </p:pic>
      <p:cxnSp>
        <p:nvCxnSpPr>
          <p:cNvPr id="32" name="Straight Arrow Connector 31">
            <a:extLst>
              <a:ext uri="{FF2B5EF4-FFF2-40B4-BE49-F238E27FC236}">
                <a16:creationId xmlns:a16="http://schemas.microsoft.com/office/drawing/2014/main" id="{9C78DEF3-D8CF-4716-A8C6-7744881FAB22}"/>
              </a:ext>
            </a:extLst>
          </p:cNvPr>
          <p:cNvCxnSpPr>
            <a:cxnSpLocks/>
          </p:cNvCxnSpPr>
          <p:nvPr/>
        </p:nvCxnSpPr>
        <p:spPr>
          <a:xfrm flipH="1">
            <a:off x="6988348" y="2247019"/>
            <a:ext cx="1627513" cy="27455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1BE244AB-F23E-407F-A110-9BA52467CDDC}"/>
              </a:ext>
            </a:extLst>
          </p:cNvPr>
          <p:cNvPicPr>
            <a:picLocks noChangeAspect="1"/>
          </p:cNvPicPr>
          <p:nvPr/>
        </p:nvPicPr>
        <p:blipFill>
          <a:blip r:embed="rId8"/>
          <a:stretch>
            <a:fillRect/>
          </a:stretch>
        </p:blipFill>
        <p:spPr>
          <a:xfrm>
            <a:off x="6184012" y="3294984"/>
            <a:ext cx="572886" cy="268032"/>
          </a:xfrm>
          <a:prstGeom prst="rect">
            <a:avLst/>
          </a:prstGeom>
        </p:spPr>
      </p:pic>
      <p:pic>
        <p:nvPicPr>
          <p:cNvPr id="34" name="Picture 33">
            <a:extLst>
              <a:ext uri="{FF2B5EF4-FFF2-40B4-BE49-F238E27FC236}">
                <a16:creationId xmlns:a16="http://schemas.microsoft.com/office/drawing/2014/main" id="{128AFF8F-14E1-4786-BCA6-08B8466FE1D9}"/>
              </a:ext>
            </a:extLst>
          </p:cNvPr>
          <p:cNvPicPr>
            <a:picLocks noChangeAspect="1"/>
          </p:cNvPicPr>
          <p:nvPr/>
        </p:nvPicPr>
        <p:blipFill>
          <a:blip r:embed="rId9"/>
          <a:stretch>
            <a:fillRect/>
          </a:stretch>
        </p:blipFill>
        <p:spPr>
          <a:xfrm>
            <a:off x="7426549" y="5161935"/>
            <a:ext cx="485775" cy="219075"/>
          </a:xfrm>
          <a:prstGeom prst="rect">
            <a:avLst/>
          </a:prstGeom>
        </p:spPr>
      </p:pic>
      <p:sp>
        <p:nvSpPr>
          <p:cNvPr id="7" name="Slide Number Placeholder 6">
            <a:extLst>
              <a:ext uri="{FF2B5EF4-FFF2-40B4-BE49-F238E27FC236}">
                <a16:creationId xmlns:a16="http://schemas.microsoft.com/office/drawing/2014/main" id="{140031CF-97C0-459C-8B5F-1B3A9DE9B5FF}"/>
              </a:ext>
            </a:extLst>
          </p:cNvPr>
          <p:cNvSpPr>
            <a:spLocks noGrp="1"/>
          </p:cNvSpPr>
          <p:nvPr>
            <p:ph type="sldNum" sz="quarter" idx="12"/>
          </p:nvPr>
        </p:nvSpPr>
        <p:spPr/>
        <p:txBody>
          <a:bodyPr/>
          <a:lstStyle/>
          <a:p>
            <a:fld id="{6F0C9F74-ED7C-44EF-9CFC-67AAF3EFA2FB}" type="slidenum">
              <a:rPr lang="en-GB" smtClean="0"/>
              <a:t>29</a:t>
            </a:fld>
            <a:endParaRPr lang="en-GB"/>
          </a:p>
        </p:txBody>
      </p:sp>
    </p:spTree>
    <p:extLst>
      <p:ext uri="{BB962C8B-B14F-4D97-AF65-F5344CB8AC3E}">
        <p14:creationId xmlns:p14="http://schemas.microsoft.com/office/powerpoint/2010/main" val="1264900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WEEKLY GUARANTEES</a:t>
            </a:r>
          </a:p>
          <a:p>
            <a:endParaRPr lang="en-GB" sz="4800"/>
          </a:p>
        </p:txBody>
      </p:sp>
      <p:sp>
        <p:nvSpPr>
          <p:cNvPr id="10" name="Slide Number Placeholder 9">
            <a:extLst>
              <a:ext uri="{FF2B5EF4-FFF2-40B4-BE49-F238E27FC236}">
                <a16:creationId xmlns:a16="http://schemas.microsoft.com/office/drawing/2014/main" id="{41B794C1-8415-43FE-856A-2F3403964ED2}"/>
              </a:ext>
            </a:extLst>
          </p:cNvPr>
          <p:cNvSpPr>
            <a:spLocks noGrp="1"/>
          </p:cNvSpPr>
          <p:nvPr>
            <p:ph type="sldNum" sz="quarter" idx="12"/>
          </p:nvPr>
        </p:nvSpPr>
        <p:spPr/>
        <p:txBody>
          <a:bodyPr/>
          <a:lstStyle/>
          <a:p>
            <a:fld id="{6F0C9F74-ED7C-44EF-9CFC-67AAF3EFA2FB}" type="slidenum">
              <a:rPr lang="en-GB" smtClean="0"/>
              <a:t>3</a:t>
            </a:fld>
            <a:endParaRPr lang="en-GB"/>
          </a:p>
        </p:txBody>
      </p:sp>
    </p:spTree>
    <p:extLst>
      <p:ext uri="{BB962C8B-B14F-4D97-AF65-F5344CB8AC3E}">
        <p14:creationId xmlns:p14="http://schemas.microsoft.com/office/powerpoint/2010/main" val="32192034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B0B4E9F-782B-4819-9833-E7E2392413F8}"/>
              </a:ext>
            </a:extLst>
          </p:cNvPr>
          <p:cNvSpPr/>
          <p:nvPr/>
        </p:nvSpPr>
        <p:spPr>
          <a:xfrm>
            <a:off x="474021" y="1525392"/>
            <a:ext cx="6182765" cy="292174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C87FE178-2208-4495-A319-6A9DEF361E34}"/>
              </a:ext>
            </a:extLst>
          </p:cNvPr>
          <p:cNvPicPr>
            <a:picLocks noChangeAspect="1"/>
          </p:cNvPicPr>
          <p:nvPr/>
        </p:nvPicPr>
        <p:blipFill rotWithShape="1">
          <a:blip r:embed="rId3"/>
          <a:srcRect l="60433" t="26052" r="10766" b="38304"/>
          <a:stretch/>
        </p:blipFill>
        <p:spPr>
          <a:xfrm>
            <a:off x="596136" y="1638070"/>
            <a:ext cx="5992437" cy="2703500"/>
          </a:xfrm>
          <a:prstGeom prst="rect">
            <a:avLst/>
          </a:prstGeom>
        </p:spPr>
      </p:pic>
      <p:sp>
        <p:nvSpPr>
          <p:cNvPr id="19" name="Rectangle 18">
            <a:extLst>
              <a:ext uri="{FF2B5EF4-FFF2-40B4-BE49-F238E27FC236}">
                <a16:creationId xmlns:a16="http://schemas.microsoft.com/office/drawing/2014/main" id="{CD4A0FE1-B04F-488C-ACFD-67E74129359B}"/>
              </a:ext>
            </a:extLst>
          </p:cNvPr>
          <p:cNvSpPr/>
          <p:nvPr/>
        </p:nvSpPr>
        <p:spPr>
          <a:xfrm>
            <a:off x="2697957" y="2327208"/>
            <a:ext cx="1500327" cy="3100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BD1FEF4-1EB9-43D6-A955-C6C711FCA1B7}"/>
              </a:ext>
            </a:extLst>
          </p:cNvPr>
          <p:cNvSpPr/>
          <p:nvPr/>
        </p:nvSpPr>
        <p:spPr>
          <a:xfrm>
            <a:off x="688377" y="3782040"/>
            <a:ext cx="1157325" cy="2372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47B506A-8C97-4729-B9B4-FE270F214CFE}"/>
              </a:ext>
            </a:extLst>
          </p:cNvPr>
          <p:cNvSpPr/>
          <p:nvPr/>
        </p:nvSpPr>
        <p:spPr>
          <a:xfrm>
            <a:off x="2059787" y="2837196"/>
            <a:ext cx="6182765" cy="292174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4021" y="397680"/>
            <a:ext cx="9131300" cy="403225"/>
          </a:xfrm>
        </p:spPr>
        <p:txBody>
          <a:bodyPr/>
          <a:lstStyle/>
          <a:p>
            <a:pPr>
              <a:buClr>
                <a:srgbClr val="B8C617"/>
              </a:buClr>
            </a:pPr>
            <a:r>
              <a:rPr lang="en-US" sz="2800" b="1">
                <a:solidFill>
                  <a:srgbClr val="92D050"/>
                </a:solidFill>
                <a:latin typeface="+mn-lt"/>
              </a:rPr>
              <a:t>How To View The Adjustment In Adjustments?</a:t>
            </a:r>
          </a:p>
        </p:txBody>
      </p:sp>
      <p:sp>
        <p:nvSpPr>
          <p:cNvPr id="25" name="Rectangle 24">
            <a:extLst>
              <a:ext uri="{FF2B5EF4-FFF2-40B4-BE49-F238E27FC236}">
                <a16:creationId xmlns:a16="http://schemas.microsoft.com/office/drawing/2014/main" id="{3F86E64E-C0D4-4B53-96CE-389384200246}"/>
              </a:ext>
            </a:extLst>
          </p:cNvPr>
          <p:cNvSpPr/>
          <p:nvPr/>
        </p:nvSpPr>
        <p:spPr>
          <a:xfrm>
            <a:off x="553150" y="928608"/>
            <a:ext cx="9522782" cy="338554"/>
          </a:xfrm>
          <a:prstGeom prst="rect">
            <a:avLst/>
          </a:prstGeom>
        </p:spPr>
        <p:txBody>
          <a:bodyPr wrap="square" lIns="91440" tIns="45720" rIns="91440" bIns="45720" anchor="t">
            <a:spAutoFit/>
          </a:bodyPr>
          <a:lstStyle/>
          <a:p>
            <a:r>
              <a:rPr lang="en-US" sz="1600"/>
              <a:t>The second way is to go to timesheets and on the left side you will see adjustments.</a:t>
            </a:r>
          </a:p>
        </p:txBody>
      </p:sp>
      <p:sp>
        <p:nvSpPr>
          <p:cNvPr id="36" name="Rectangle 35">
            <a:extLst>
              <a:ext uri="{FF2B5EF4-FFF2-40B4-BE49-F238E27FC236}">
                <a16:creationId xmlns:a16="http://schemas.microsoft.com/office/drawing/2014/main" id="{C10984B0-69E3-407B-B843-871A87C910C3}"/>
              </a:ext>
            </a:extLst>
          </p:cNvPr>
          <p:cNvSpPr/>
          <p:nvPr/>
        </p:nvSpPr>
        <p:spPr>
          <a:xfrm>
            <a:off x="7457010" y="1468226"/>
            <a:ext cx="3616171" cy="1569660"/>
          </a:xfrm>
          <a:prstGeom prst="rect">
            <a:avLst/>
          </a:prstGeom>
        </p:spPr>
        <p:txBody>
          <a:bodyPr wrap="square" lIns="91440" tIns="45720" rIns="91440" bIns="45720" anchor="t">
            <a:spAutoFit/>
          </a:bodyPr>
          <a:lstStyle/>
          <a:p>
            <a:pPr algn="ctr"/>
            <a:r>
              <a:rPr lang="en-US" sz="1600"/>
              <a:t>When you open the timesheet, you will see the adjustment. If required, you can adjust from here by clicking</a:t>
            </a:r>
          </a:p>
          <a:p>
            <a:pPr algn="ctr"/>
            <a:endParaRPr lang="en-US" sz="1600"/>
          </a:p>
          <a:p>
            <a:pPr algn="ctr"/>
            <a:endParaRPr lang="en-US" sz="1600"/>
          </a:p>
          <a:p>
            <a:pPr algn="ctr"/>
            <a:endParaRPr lang="en-US" sz="1600"/>
          </a:p>
        </p:txBody>
      </p:sp>
      <p:pic>
        <p:nvPicPr>
          <p:cNvPr id="41" name="Picture 40">
            <a:extLst>
              <a:ext uri="{FF2B5EF4-FFF2-40B4-BE49-F238E27FC236}">
                <a16:creationId xmlns:a16="http://schemas.microsoft.com/office/drawing/2014/main" id="{380EEB11-89E4-42A6-B1D4-1239CD13E091}"/>
              </a:ext>
            </a:extLst>
          </p:cNvPr>
          <p:cNvPicPr>
            <a:picLocks noChangeAspect="1"/>
          </p:cNvPicPr>
          <p:nvPr/>
        </p:nvPicPr>
        <p:blipFill rotWithShape="1">
          <a:blip r:embed="rId4"/>
          <a:srcRect t="27074"/>
          <a:stretch/>
        </p:blipFill>
        <p:spPr>
          <a:xfrm>
            <a:off x="2164506" y="2933481"/>
            <a:ext cx="5968409" cy="2712783"/>
          </a:xfrm>
          <a:prstGeom prst="rect">
            <a:avLst/>
          </a:prstGeom>
        </p:spPr>
      </p:pic>
      <p:sp>
        <p:nvSpPr>
          <p:cNvPr id="40" name="Rectangle 39">
            <a:extLst>
              <a:ext uri="{FF2B5EF4-FFF2-40B4-BE49-F238E27FC236}">
                <a16:creationId xmlns:a16="http://schemas.microsoft.com/office/drawing/2014/main" id="{C8F41A14-8FD1-448F-91F2-54FEF5F2CE12}"/>
              </a:ext>
            </a:extLst>
          </p:cNvPr>
          <p:cNvSpPr/>
          <p:nvPr/>
        </p:nvSpPr>
        <p:spPr>
          <a:xfrm>
            <a:off x="2164506" y="5154531"/>
            <a:ext cx="892585" cy="1955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7E05F94A-DB88-4EFB-AE32-F9D93E54E473}"/>
              </a:ext>
            </a:extLst>
          </p:cNvPr>
          <p:cNvSpPr/>
          <p:nvPr/>
        </p:nvSpPr>
        <p:spPr>
          <a:xfrm>
            <a:off x="6215679" y="4467516"/>
            <a:ext cx="4495978" cy="209290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 name="Picture 51">
            <a:extLst>
              <a:ext uri="{FF2B5EF4-FFF2-40B4-BE49-F238E27FC236}">
                <a16:creationId xmlns:a16="http://schemas.microsoft.com/office/drawing/2014/main" id="{71D842E6-DE0F-4331-BE28-0FC1F6442FC9}"/>
              </a:ext>
            </a:extLst>
          </p:cNvPr>
          <p:cNvPicPr>
            <a:picLocks noChangeAspect="1"/>
          </p:cNvPicPr>
          <p:nvPr/>
        </p:nvPicPr>
        <p:blipFill>
          <a:blip r:embed="rId5"/>
          <a:stretch>
            <a:fillRect/>
          </a:stretch>
        </p:blipFill>
        <p:spPr>
          <a:xfrm>
            <a:off x="5677288" y="4460407"/>
            <a:ext cx="4956066" cy="2006072"/>
          </a:xfrm>
          <a:prstGeom prst="rect">
            <a:avLst/>
          </a:prstGeom>
        </p:spPr>
      </p:pic>
      <p:sp>
        <p:nvSpPr>
          <p:cNvPr id="54" name="Rectangle 53">
            <a:extLst>
              <a:ext uri="{FF2B5EF4-FFF2-40B4-BE49-F238E27FC236}">
                <a16:creationId xmlns:a16="http://schemas.microsoft.com/office/drawing/2014/main" id="{93672947-9A3C-4879-9CAC-3B9B1D483D43}"/>
              </a:ext>
            </a:extLst>
          </p:cNvPr>
          <p:cNvSpPr/>
          <p:nvPr/>
        </p:nvSpPr>
        <p:spPr>
          <a:xfrm>
            <a:off x="6445242" y="5463443"/>
            <a:ext cx="4080195" cy="10030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 name="Straight Arrow Connector 56">
            <a:extLst>
              <a:ext uri="{FF2B5EF4-FFF2-40B4-BE49-F238E27FC236}">
                <a16:creationId xmlns:a16="http://schemas.microsoft.com/office/drawing/2014/main" id="{6B3E4F34-F3CD-4028-9124-C96DB4C9C1CD}"/>
              </a:ext>
            </a:extLst>
          </p:cNvPr>
          <p:cNvCxnSpPr>
            <a:cxnSpLocks/>
          </p:cNvCxnSpPr>
          <p:nvPr/>
        </p:nvCxnSpPr>
        <p:spPr>
          <a:xfrm flipH="1">
            <a:off x="5475005" y="2263911"/>
            <a:ext cx="2301984" cy="16373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940A2059-1A61-4B5E-9BF9-86CB3A0F3908}"/>
              </a:ext>
            </a:extLst>
          </p:cNvPr>
          <p:cNvPicPr>
            <a:picLocks noChangeAspect="1"/>
          </p:cNvPicPr>
          <p:nvPr/>
        </p:nvPicPr>
        <p:blipFill>
          <a:blip r:embed="rId6"/>
          <a:stretch>
            <a:fillRect/>
          </a:stretch>
        </p:blipFill>
        <p:spPr>
          <a:xfrm>
            <a:off x="8052224" y="2340477"/>
            <a:ext cx="2863700" cy="319504"/>
          </a:xfrm>
          <a:prstGeom prst="rect">
            <a:avLst/>
          </a:prstGeom>
        </p:spPr>
      </p:pic>
      <p:sp>
        <p:nvSpPr>
          <p:cNvPr id="18" name="Rectangle 17">
            <a:extLst>
              <a:ext uri="{FF2B5EF4-FFF2-40B4-BE49-F238E27FC236}">
                <a16:creationId xmlns:a16="http://schemas.microsoft.com/office/drawing/2014/main" id="{9A3CFFA9-4717-4376-8F48-2D13849854CB}"/>
              </a:ext>
            </a:extLst>
          </p:cNvPr>
          <p:cNvSpPr/>
          <p:nvPr/>
        </p:nvSpPr>
        <p:spPr>
          <a:xfrm>
            <a:off x="9107799" y="6104843"/>
            <a:ext cx="1376542" cy="2582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7756F4D5-3CBF-49D2-A51B-27DE00861DBA}"/>
              </a:ext>
            </a:extLst>
          </p:cNvPr>
          <p:cNvCxnSpPr>
            <a:cxnSpLocks/>
          </p:cNvCxnSpPr>
          <p:nvPr/>
        </p:nvCxnSpPr>
        <p:spPr>
          <a:xfrm>
            <a:off x="9945869" y="2954970"/>
            <a:ext cx="0" cy="31216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262BA9E-F93A-4A3E-97AF-B25FA1924111}"/>
              </a:ext>
            </a:extLst>
          </p:cNvPr>
          <p:cNvSpPr/>
          <p:nvPr/>
        </p:nvSpPr>
        <p:spPr>
          <a:xfrm>
            <a:off x="3754408" y="4252557"/>
            <a:ext cx="301834" cy="890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5F491209-77EC-4815-9C09-B10A218FD4FF}"/>
              </a:ext>
            </a:extLst>
          </p:cNvPr>
          <p:cNvSpPr/>
          <p:nvPr/>
        </p:nvSpPr>
        <p:spPr>
          <a:xfrm>
            <a:off x="3754407" y="4198019"/>
            <a:ext cx="4199132" cy="2398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155DC666-94E1-41AB-B650-14DC73BF7FBE}"/>
              </a:ext>
            </a:extLst>
          </p:cNvPr>
          <p:cNvCxnSpPr>
            <a:cxnSpLocks/>
          </p:cNvCxnSpPr>
          <p:nvPr/>
        </p:nvCxnSpPr>
        <p:spPr>
          <a:xfrm flipH="1">
            <a:off x="969072" y="1341859"/>
            <a:ext cx="2340281" cy="23451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CAE1720-7B94-45FC-B72E-B29498C0C7BB}"/>
              </a:ext>
            </a:extLst>
          </p:cNvPr>
          <p:cNvCxnSpPr>
            <a:cxnSpLocks/>
          </p:cNvCxnSpPr>
          <p:nvPr/>
        </p:nvCxnSpPr>
        <p:spPr>
          <a:xfrm flipH="1">
            <a:off x="3174840" y="1363447"/>
            <a:ext cx="134513" cy="9417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5D748616-6E68-4C14-9C88-5012143E8D7C}"/>
              </a:ext>
            </a:extLst>
          </p:cNvPr>
          <p:cNvSpPr>
            <a:spLocks noGrp="1"/>
          </p:cNvSpPr>
          <p:nvPr>
            <p:ph type="sldNum" sz="quarter" idx="12"/>
          </p:nvPr>
        </p:nvSpPr>
        <p:spPr/>
        <p:txBody>
          <a:bodyPr/>
          <a:lstStyle/>
          <a:p>
            <a:fld id="{6F0C9F74-ED7C-44EF-9CFC-67AAF3EFA2FB}" type="slidenum">
              <a:rPr lang="en-GB" smtClean="0"/>
              <a:t>30</a:t>
            </a:fld>
            <a:endParaRPr lang="en-GB"/>
          </a:p>
        </p:txBody>
      </p:sp>
    </p:spTree>
    <p:extLst>
      <p:ext uri="{BB962C8B-B14F-4D97-AF65-F5344CB8AC3E}">
        <p14:creationId xmlns:p14="http://schemas.microsoft.com/office/powerpoint/2010/main" val="3857628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2308324"/>
          </a:xfrm>
          <a:prstGeom prst="rect">
            <a:avLst/>
          </a:prstGeom>
          <a:noFill/>
        </p:spPr>
        <p:txBody>
          <a:bodyPr wrap="square">
            <a:spAutoFit/>
          </a:bodyPr>
          <a:lstStyle/>
          <a:p>
            <a:r>
              <a:rPr lang="en-US" sz="4800" b="1"/>
              <a:t>HISTORIC ADJUSTED</a:t>
            </a:r>
          </a:p>
          <a:p>
            <a:r>
              <a:rPr lang="en-US" sz="4800" b="1"/>
              <a:t>MISSING HOURS</a:t>
            </a:r>
          </a:p>
          <a:p>
            <a:endParaRPr lang="en-GB" sz="4800"/>
          </a:p>
        </p:txBody>
      </p:sp>
      <p:sp>
        <p:nvSpPr>
          <p:cNvPr id="10" name="Slide Number Placeholder 9">
            <a:extLst>
              <a:ext uri="{FF2B5EF4-FFF2-40B4-BE49-F238E27FC236}">
                <a16:creationId xmlns:a16="http://schemas.microsoft.com/office/drawing/2014/main" id="{5DB63A36-CAA4-4334-B696-3D26AC212553}"/>
              </a:ext>
            </a:extLst>
          </p:cNvPr>
          <p:cNvSpPr>
            <a:spLocks noGrp="1"/>
          </p:cNvSpPr>
          <p:nvPr>
            <p:ph type="sldNum" sz="quarter" idx="12"/>
          </p:nvPr>
        </p:nvSpPr>
        <p:spPr/>
        <p:txBody>
          <a:bodyPr/>
          <a:lstStyle/>
          <a:p>
            <a:fld id="{6F0C9F74-ED7C-44EF-9CFC-67AAF3EFA2FB}" type="slidenum">
              <a:rPr lang="en-GB" smtClean="0"/>
              <a:t>31</a:t>
            </a:fld>
            <a:endParaRPr lang="en-GB"/>
          </a:p>
        </p:txBody>
      </p:sp>
    </p:spTree>
    <p:extLst>
      <p:ext uri="{BB962C8B-B14F-4D97-AF65-F5344CB8AC3E}">
        <p14:creationId xmlns:p14="http://schemas.microsoft.com/office/powerpoint/2010/main" val="12669721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03741" y="403208"/>
            <a:ext cx="9131300" cy="403225"/>
          </a:xfrm>
        </p:spPr>
        <p:txBody>
          <a:bodyPr/>
          <a:lstStyle/>
          <a:p>
            <a:pPr>
              <a:buClr>
                <a:srgbClr val="B8C617"/>
              </a:buClr>
            </a:pPr>
            <a:r>
              <a:rPr lang="en-US" sz="2800" b="1">
                <a:solidFill>
                  <a:srgbClr val="92D050"/>
                </a:solidFill>
                <a:latin typeface="+mn-lt"/>
                <a:cs typeface="Calibri"/>
              </a:rPr>
              <a:t>What Is An Historic Adjustment?</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682938" y="1000630"/>
            <a:ext cx="9522782" cy="1077218"/>
          </a:xfrm>
          <a:prstGeom prst="rect">
            <a:avLst/>
          </a:prstGeom>
        </p:spPr>
        <p:txBody>
          <a:bodyPr wrap="square" lIns="91440" tIns="45720" rIns="91440" bIns="45720" anchor="t">
            <a:spAutoFit/>
          </a:bodyPr>
          <a:lstStyle/>
          <a:p>
            <a:r>
              <a:rPr lang="en-US" sz="1600"/>
              <a:t>An historic adjustment is where we have missed payment for a worker. It might be basic hours, overtime or backpay. This is the </a:t>
            </a:r>
            <a:r>
              <a:rPr lang="en-US" sz="1600" b="1"/>
              <a:t>correct</a:t>
            </a:r>
            <a:r>
              <a:rPr lang="en-US" sz="1600"/>
              <a:t> way to process missing payments and </a:t>
            </a:r>
            <a:r>
              <a:rPr lang="en-US" sz="1600" b="1"/>
              <a:t>not through manual adjustment.</a:t>
            </a:r>
            <a:endParaRPr lang="en-US" sz="1600"/>
          </a:p>
          <a:p>
            <a:endParaRPr lang="en-US" sz="1600"/>
          </a:p>
          <a:p>
            <a:r>
              <a:rPr lang="en-US" sz="1600"/>
              <a:t>Click on Finance &gt; Timesheets and then search for your site.</a:t>
            </a:r>
            <a:endParaRPr lang="en-US" sz="1600">
              <a:cs typeface="Calibri"/>
            </a:endParaRPr>
          </a:p>
        </p:txBody>
      </p:sp>
      <p:sp>
        <p:nvSpPr>
          <p:cNvPr id="6" name="Rectangle 5">
            <a:extLst>
              <a:ext uri="{FF2B5EF4-FFF2-40B4-BE49-F238E27FC236}">
                <a16:creationId xmlns:a16="http://schemas.microsoft.com/office/drawing/2014/main" id="{7E27D38D-DC0B-4FC1-837E-417E5E2AAC5B}"/>
              </a:ext>
            </a:extLst>
          </p:cNvPr>
          <p:cNvSpPr/>
          <p:nvPr/>
        </p:nvSpPr>
        <p:spPr>
          <a:xfrm>
            <a:off x="2818432" y="4811857"/>
            <a:ext cx="479394" cy="79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C5F5DF0-1E85-459D-8BE6-3AEDF70F8D3B}"/>
              </a:ext>
            </a:extLst>
          </p:cNvPr>
          <p:cNvSpPr/>
          <p:nvPr/>
        </p:nvSpPr>
        <p:spPr>
          <a:xfrm>
            <a:off x="2818433" y="5022438"/>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18432" y="5205936"/>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22618" y="4870945"/>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43461" y="2458316"/>
            <a:ext cx="7838271" cy="380585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F7720787-851C-4C96-859B-E02A18BD731A}"/>
              </a:ext>
            </a:extLst>
          </p:cNvPr>
          <p:cNvPicPr>
            <a:picLocks noChangeAspect="1"/>
          </p:cNvPicPr>
          <p:nvPr/>
        </p:nvPicPr>
        <p:blipFill rotWithShape="1">
          <a:blip r:embed="rId3"/>
          <a:srcRect l="61767" t="7002" r="10550" b="44063"/>
          <a:stretch/>
        </p:blipFill>
        <p:spPr>
          <a:xfrm>
            <a:off x="835719" y="2550500"/>
            <a:ext cx="7610319" cy="3612657"/>
          </a:xfrm>
          <a:prstGeom prst="rect">
            <a:avLst/>
          </a:prstGeom>
        </p:spPr>
      </p:pic>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2046074" y="2227978"/>
            <a:ext cx="0" cy="30206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3352442" y="2631785"/>
            <a:ext cx="466816" cy="2491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70D095F-3C30-481B-B74C-007E080F8930}"/>
              </a:ext>
            </a:extLst>
          </p:cNvPr>
          <p:cNvSpPr/>
          <p:nvPr/>
        </p:nvSpPr>
        <p:spPr>
          <a:xfrm>
            <a:off x="3348687" y="4276440"/>
            <a:ext cx="1734845" cy="2491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2046074" y="2227978"/>
            <a:ext cx="1210356" cy="5283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B5271DE9-9E42-46CC-B2A5-762EBC6CE475}"/>
              </a:ext>
            </a:extLst>
          </p:cNvPr>
          <p:cNvSpPr/>
          <p:nvPr/>
        </p:nvSpPr>
        <p:spPr>
          <a:xfrm flipH="1">
            <a:off x="5083537" y="3072627"/>
            <a:ext cx="6391173" cy="3283723"/>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52A6016E-DFFE-444E-A6D6-F1E63174A672}"/>
              </a:ext>
            </a:extLst>
          </p:cNvPr>
          <p:cNvPicPr>
            <a:picLocks noChangeAspect="1"/>
          </p:cNvPicPr>
          <p:nvPr/>
        </p:nvPicPr>
        <p:blipFill>
          <a:blip r:embed="rId4"/>
          <a:stretch>
            <a:fillRect/>
          </a:stretch>
        </p:blipFill>
        <p:spPr>
          <a:xfrm>
            <a:off x="5197120" y="3160819"/>
            <a:ext cx="6156680" cy="3094522"/>
          </a:xfrm>
          <a:prstGeom prst="rect">
            <a:avLst/>
          </a:prstGeom>
        </p:spPr>
      </p:pic>
      <p:sp>
        <p:nvSpPr>
          <p:cNvPr id="44" name="Rectangle 43">
            <a:extLst>
              <a:ext uri="{FF2B5EF4-FFF2-40B4-BE49-F238E27FC236}">
                <a16:creationId xmlns:a16="http://schemas.microsoft.com/office/drawing/2014/main" id="{5D151982-19EE-4100-9B59-E20A292A8ADF}"/>
              </a:ext>
            </a:extLst>
          </p:cNvPr>
          <p:cNvSpPr/>
          <p:nvPr/>
        </p:nvSpPr>
        <p:spPr>
          <a:xfrm>
            <a:off x="6254122" y="3878848"/>
            <a:ext cx="1748594" cy="1946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B276BBF0-FD76-45BB-A996-90A9FFB67580}"/>
              </a:ext>
            </a:extLst>
          </p:cNvPr>
          <p:cNvSpPr/>
          <p:nvPr/>
        </p:nvSpPr>
        <p:spPr>
          <a:xfrm>
            <a:off x="6279057" y="4641393"/>
            <a:ext cx="1901985" cy="2090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Straight Arrow Connector 44">
            <a:extLst>
              <a:ext uri="{FF2B5EF4-FFF2-40B4-BE49-F238E27FC236}">
                <a16:creationId xmlns:a16="http://schemas.microsoft.com/office/drawing/2014/main" id="{1E414F67-E9C3-4030-9930-21B3AA59C5EE}"/>
              </a:ext>
            </a:extLst>
          </p:cNvPr>
          <p:cNvCxnSpPr>
            <a:cxnSpLocks/>
            <a:stCxn id="25" idx="2"/>
          </p:cNvCxnSpPr>
          <p:nvPr/>
        </p:nvCxnSpPr>
        <p:spPr>
          <a:xfrm>
            <a:off x="5444329" y="2077848"/>
            <a:ext cx="809793" cy="17719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8E1132C2-0CE9-4F1B-95D9-7DD23C58729A}"/>
              </a:ext>
            </a:extLst>
          </p:cNvPr>
          <p:cNvSpPr/>
          <p:nvPr/>
        </p:nvSpPr>
        <p:spPr>
          <a:xfrm>
            <a:off x="997542" y="5318984"/>
            <a:ext cx="1421394" cy="2224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86188E28-E057-49DA-B434-A5FD24E39816}"/>
              </a:ext>
            </a:extLst>
          </p:cNvPr>
          <p:cNvSpPr/>
          <p:nvPr/>
        </p:nvSpPr>
        <p:spPr>
          <a:xfrm>
            <a:off x="2818432" y="4891756"/>
            <a:ext cx="479394" cy="12714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lide Number Placeholder 12">
            <a:extLst>
              <a:ext uri="{FF2B5EF4-FFF2-40B4-BE49-F238E27FC236}">
                <a16:creationId xmlns:a16="http://schemas.microsoft.com/office/drawing/2014/main" id="{260C0A13-3102-49D3-9216-735F67E3EA95}"/>
              </a:ext>
            </a:extLst>
          </p:cNvPr>
          <p:cNvSpPr>
            <a:spLocks noGrp="1"/>
          </p:cNvSpPr>
          <p:nvPr>
            <p:ph type="sldNum" sz="quarter" idx="12"/>
          </p:nvPr>
        </p:nvSpPr>
        <p:spPr/>
        <p:txBody>
          <a:bodyPr/>
          <a:lstStyle/>
          <a:p>
            <a:fld id="{6F0C9F74-ED7C-44EF-9CFC-67AAF3EFA2FB}" type="slidenum">
              <a:rPr lang="en-GB" smtClean="0"/>
              <a:t>32</a:t>
            </a:fld>
            <a:endParaRPr lang="en-GB"/>
          </a:p>
        </p:txBody>
      </p:sp>
    </p:spTree>
    <p:extLst>
      <p:ext uri="{BB962C8B-B14F-4D97-AF65-F5344CB8AC3E}">
        <p14:creationId xmlns:p14="http://schemas.microsoft.com/office/powerpoint/2010/main" val="1850652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830510" y="529856"/>
            <a:ext cx="9132888" cy="403225"/>
          </a:xfrm>
        </p:spPr>
        <p:txBody>
          <a:bodyPr/>
          <a:lstStyle/>
          <a:p>
            <a:pPr>
              <a:buClr>
                <a:srgbClr val="B8C617"/>
              </a:buClr>
            </a:pPr>
            <a:r>
              <a:rPr lang="en-US" sz="2800" b="1">
                <a:solidFill>
                  <a:srgbClr val="92D050"/>
                </a:solidFill>
                <a:latin typeface="+mn-lt"/>
                <a:cs typeface="Calibri"/>
              </a:rPr>
              <a:t>How To Add An Historic Adjustment?</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830510" y="1142988"/>
            <a:ext cx="9522782" cy="584775"/>
          </a:xfrm>
          <a:prstGeom prst="rect">
            <a:avLst/>
          </a:prstGeom>
        </p:spPr>
        <p:txBody>
          <a:bodyPr wrap="square" lIns="91440" tIns="45720" rIns="91440" bIns="45720" anchor="t">
            <a:spAutoFit/>
          </a:bodyPr>
          <a:lstStyle/>
          <a:p>
            <a:r>
              <a:rPr lang="en-US" sz="1600"/>
              <a:t>To add an historic adjustment, click on the worker you require to make the adjustment to and open the timesheet.</a:t>
            </a:r>
          </a:p>
        </p:txBody>
      </p:sp>
      <p:sp>
        <p:nvSpPr>
          <p:cNvPr id="18" name="Rectangle 17">
            <a:extLst>
              <a:ext uri="{FF2B5EF4-FFF2-40B4-BE49-F238E27FC236}">
                <a16:creationId xmlns:a16="http://schemas.microsoft.com/office/drawing/2014/main" id="{3C5F5DF0-1E85-459D-8BE6-3AEDF70F8D3B}"/>
              </a:ext>
            </a:extLst>
          </p:cNvPr>
          <p:cNvSpPr/>
          <p:nvPr/>
        </p:nvSpPr>
        <p:spPr>
          <a:xfrm>
            <a:off x="2965985" y="4992952"/>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965984" y="5176450"/>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170170" y="4841459"/>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830510" y="1884817"/>
            <a:ext cx="8512599" cy="364021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cv</a:t>
            </a:r>
          </a:p>
        </p:txBody>
      </p:sp>
      <p:pic>
        <p:nvPicPr>
          <p:cNvPr id="2" name="Picture 1">
            <a:extLst>
              <a:ext uri="{FF2B5EF4-FFF2-40B4-BE49-F238E27FC236}">
                <a16:creationId xmlns:a16="http://schemas.microsoft.com/office/drawing/2014/main" id="{2A1CC50D-5EDD-4EC3-AE3F-527461CB4347}"/>
              </a:ext>
            </a:extLst>
          </p:cNvPr>
          <p:cNvPicPr>
            <a:picLocks noChangeAspect="1"/>
          </p:cNvPicPr>
          <p:nvPr/>
        </p:nvPicPr>
        <p:blipFill rotWithShape="1">
          <a:blip r:embed="rId3"/>
          <a:srcRect t="31995"/>
          <a:stretch/>
        </p:blipFill>
        <p:spPr>
          <a:xfrm>
            <a:off x="935790" y="1964475"/>
            <a:ext cx="8296931" cy="3462000"/>
          </a:xfrm>
          <a:prstGeom prst="rect">
            <a:avLst/>
          </a:prstGeom>
        </p:spPr>
      </p:pic>
      <p:sp>
        <p:nvSpPr>
          <p:cNvPr id="3" name="Rectangle 2">
            <a:extLst>
              <a:ext uri="{FF2B5EF4-FFF2-40B4-BE49-F238E27FC236}">
                <a16:creationId xmlns:a16="http://schemas.microsoft.com/office/drawing/2014/main" id="{99E89E4D-89F5-4014-B925-ECB823C32D16}"/>
              </a:ext>
            </a:extLst>
          </p:cNvPr>
          <p:cNvSpPr/>
          <p:nvPr/>
        </p:nvSpPr>
        <p:spPr>
          <a:xfrm>
            <a:off x="3184579" y="4238815"/>
            <a:ext cx="571904" cy="2532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2CFA7AF-9409-4779-B3E2-9EC6F998DF12}"/>
              </a:ext>
            </a:extLst>
          </p:cNvPr>
          <p:cNvSpPr/>
          <p:nvPr/>
        </p:nvSpPr>
        <p:spPr>
          <a:xfrm>
            <a:off x="3163291" y="4659059"/>
            <a:ext cx="428927" cy="228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B07ED9A-FE75-431F-BF9C-451DB9105237}"/>
              </a:ext>
            </a:extLst>
          </p:cNvPr>
          <p:cNvSpPr/>
          <p:nvPr/>
        </p:nvSpPr>
        <p:spPr>
          <a:xfrm>
            <a:off x="3206184" y="5083771"/>
            <a:ext cx="343142" cy="1942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4475786" y="1408626"/>
            <a:ext cx="7678" cy="26689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70D095F-3C30-481B-B74C-007E080F8930}"/>
              </a:ext>
            </a:extLst>
          </p:cNvPr>
          <p:cNvSpPr/>
          <p:nvPr/>
        </p:nvSpPr>
        <p:spPr>
          <a:xfrm>
            <a:off x="3124252" y="4170288"/>
            <a:ext cx="2670921" cy="3902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96352D9B-C90E-498C-B470-51DFE0B7EFC9}"/>
              </a:ext>
            </a:extLst>
          </p:cNvPr>
          <p:cNvSpPr/>
          <p:nvPr/>
        </p:nvSpPr>
        <p:spPr>
          <a:xfrm>
            <a:off x="5831795" y="2765709"/>
            <a:ext cx="5760103" cy="352061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887BE09A-B140-4167-8EE0-809BCC74A266}"/>
              </a:ext>
            </a:extLst>
          </p:cNvPr>
          <p:cNvPicPr>
            <a:picLocks noChangeAspect="1"/>
          </p:cNvPicPr>
          <p:nvPr/>
        </p:nvPicPr>
        <p:blipFill rotWithShape="1">
          <a:blip r:embed="rId4"/>
          <a:srcRect t="19582"/>
          <a:stretch/>
        </p:blipFill>
        <p:spPr>
          <a:xfrm>
            <a:off x="5926849" y="2854964"/>
            <a:ext cx="5533373" cy="3346980"/>
          </a:xfrm>
          <a:prstGeom prst="rect">
            <a:avLst/>
          </a:prstGeom>
        </p:spPr>
      </p:pic>
      <p:sp>
        <p:nvSpPr>
          <p:cNvPr id="23" name="Rectangle 22">
            <a:extLst>
              <a:ext uri="{FF2B5EF4-FFF2-40B4-BE49-F238E27FC236}">
                <a16:creationId xmlns:a16="http://schemas.microsoft.com/office/drawing/2014/main" id="{477289D8-3DDF-46E1-8F65-298835C1B44B}"/>
              </a:ext>
            </a:extLst>
          </p:cNvPr>
          <p:cNvSpPr/>
          <p:nvPr/>
        </p:nvSpPr>
        <p:spPr>
          <a:xfrm>
            <a:off x="7532893" y="3928216"/>
            <a:ext cx="342669" cy="916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7D4A4A53-8A13-4BFC-86D3-E6D31D976500}"/>
              </a:ext>
            </a:extLst>
          </p:cNvPr>
          <p:cNvSpPr/>
          <p:nvPr/>
        </p:nvSpPr>
        <p:spPr>
          <a:xfrm>
            <a:off x="7766642" y="4116531"/>
            <a:ext cx="660548" cy="11858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10298708" y="5933690"/>
            <a:ext cx="1004363" cy="2186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5266897" y="6080883"/>
            <a:ext cx="487466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C10984B0-69E3-407B-B843-871A87C910C3}"/>
              </a:ext>
            </a:extLst>
          </p:cNvPr>
          <p:cNvSpPr/>
          <p:nvPr/>
        </p:nvSpPr>
        <p:spPr>
          <a:xfrm>
            <a:off x="1203110" y="5912803"/>
            <a:ext cx="2728818" cy="338554"/>
          </a:xfrm>
          <a:prstGeom prst="rect">
            <a:avLst/>
          </a:prstGeom>
        </p:spPr>
        <p:txBody>
          <a:bodyPr wrap="square">
            <a:spAutoFit/>
          </a:bodyPr>
          <a:lstStyle/>
          <a:p>
            <a:pPr algn="ctr"/>
            <a:r>
              <a:rPr lang="en-US" sz="1600"/>
              <a:t>Next click on</a:t>
            </a:r>
          </a:p>
        </p:txBody>
      </p:sp>
      <p:pic>
        <p:nvPicPr>
          <p:cNvPr id="31" name="Picture 30">
            <a:extLst>
              <a:ext uri="{FF2B5EF4-FFF2-40B4-BE49-F238E27FC236}">
                <a16:creationId xmlns:a16="http://schemas.microsoft.com/office/drawing/2014/main" id="{36D80A84-14F7-41E0-9CC1-F83B77BD5E2D}"/>
              </a:ext>
            </a:extLst>
          </p:cNvPr>
          <p:cNvPicPr>
            <a:picLocks noChangeAspect="1"/>
          </p:cNvPicPr>
          <p:nvPr/>
        </p:nvPicPr>
        <p:blipFill rotWithShape="1">
          <a:blip r:embed="rId5"/>
          <a:srcRect t="11824"/>
          <a:stretch/>
        </p:blipFill>
        <p:spPr>
          <a:xfrm>
            <a:off x="3124252" y="5986918"/>
            <a:ext cx="1874682" cy="215026"/>
          </a:xfrm>
          <a:prstGeom prst="rect">
            <a:avLst/>
          </a:prstGeom>
        </p:spPr>
      </p:pic>
      <p:sp>
        <p:nvSpPr>
          <p:cNvPr id="15" name="Slide Number Placeholder 14">
            <a:extLst>
              <a:ext uri="{FF2B5EF4-FFF2-40B4-BE49-F238E27FC236}">
                <a16:creationId xmlns:a16="http://schemas.microsoft.com/office/drawing/2014/main" id="{5054CAC6-5793-4B58-BF57-84DE4C25C10E}"/>
              </a:ext>
            </a:extLst>
          </p:cNvPr>
          <p:cNvSpPr>
            <a:spLocks noGrp="1"/>
          </p:cNvSpPr>
          <p:nvPr>
            <p:ph type="sldNum" sz="quarter" idx="12"/>
          </p:nvPr>
        </p:nvSpPr>
        <p:spPr/>
        <p:txBody>
          <a:bodyPr/>
          <a:lstStyle/>
          <a:p>
            <a:fld id="{6F0C9F74-ED7C-44EF-9CFC-67AAF3EFA2FB}" type="slidenum">
              <a:rPr lang="en-GB" smtClean="0"/>
              <a:t>33</a:t>
            </a:fld>
            <a:endParaRPr lang="en-GB"/>
          </a:p>
        </p:txBody>
      </p:sp>
    </p:spTree>
    <p:extLst>
      <p:ext uri="{BB962C8B-B14F-4D97-AF65-F5344CB8AC3E}">
        <p14:creationId xmlns:p14="http://schemas.microsoft.com/office/powerpoint/2010/main" val="5244462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391121"/>
            <a:ext cx="9131300" cy="403225"/>
          </a:xfrm>
        </p:spPr>
        <p:txBody>
          <a:bodyPr/>
          <a:lstStyle/>
          <a:p>
            <a:pPr>
              <a:buClr>
                <a:srgbClr val="B8C617"/>
              </a:buClr>
            </a:pPr>
            <a:r>
              <a:rPr lang="en-US" sz="2800" b="1">
                <a:solidFill>
                  <a:srgbClr val="92D050"/>
                </a:solidFill>
                <a:latin typeface="+mn-lt"/>
              </a:rPr>
              <a:t>How To Add An Adjustment To The Relevant Week?</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572196" y="984781"/>
            <a:ext cx="9522782" cy="584775"/>
          </a:xfrm>
          <a:prstGeom prst="rect">
            <a:avLst/>
          </a:prstGeom>
        </p:spPr>
        <p:txBody>
          <a:bodyPr wrap="square">
            <a:spAutoFit/>
          </a:bodyPr>
          <a:lstStyle/>
          <a:p>
            <a:r>
              <a:rPr lang="en-US" sz="1600"/>
              <a:t>When adding an adjustment for a historic week you must ensure you are on the week you need to pay and the week the payment was missing from.</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37266" y="1759991"/>
            <a:ext cx="7076506" cy="462669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8263202" y="2081260"/>
            <a:ext cx="2728818" cy="2308324"/>
          </a:xfrm>
          <a:prstGeom prst="rect">
            <a:avLst/>
          </a:prstGeom>
        </p:spPr>
        <p:txBody>
          <a:bodyPr wrap="square" lIns="91440" tIns="45720" rIns="91440" bIns="45720" anchor="t">
            <a:spAutoFit/>
          </a:bodyPr>
          <a:lstStyle/>
          <a:p>
            <a:pPr algn="ctr"/>
            <a:r>
              <a:rPr lang="en-US" sz="1600"/>
              <a:t>Adjustment week is the current week that you are payrolling.</a:t>
            </a:r>
          </a:p>
          <a:p>
            <a:pPr algn="ctr"/>
            <a:endParaRPr lang="en-US" sz="1600"/>
          </a:p>
          <a:p>
            <a:pPr algn="ctr"/>
            <a:r>
              <a:rPr lang="en-US" sz="1600"/>
              <a:t>Historic week is the week you need to pay the worker. </a:t>
            </a:r>
          </a:p>
          <a:p>
            <a:pPr algn="ctr"/>
            <a:endParaRPr lang="en-US" sz="1600"/>
          </a:p>
          <a:p>
            <a:pPr algn="ctr"/>
            <a:r>
              <a:rPr lang="en-US" sz="1600"/>
              <a:t>Click on the relevant week for the Historic Adjustment.</a:t>
            </a:r>
            <a:endParaRPr lang="en-US" sz="1600">
              <a:cs typeface="Calibri"/>
            </a:endParaRPr>
          </a:p>
        </p:txBody>
      </p:sp>
      <p:pic>
        <p:nvPicPr>
          <p:cNvPr id="6" name="Picture 5">
            <a:extLst>
              <a:ext uri="{FF2B5EF4-FFF2-40B4-BE49-F238E27FC236}">
                <a16:creationId xmlns:a16="http://schemas.microsoft.com/office/drawing/2014/main" id="{2B464C80-9539-4382-9F06-74F8D0031F71}"/>
              </a:ext>
            </a:extLst>
          </p:cNvPr>
          <p:cNvPicPr>
            <a:picLocks noChangeAspect="1"/>
          </p:cNvPicPr>
          <p:nvPr/>
        </p:nvPicPr>
        <p:blipFill rotWithShape="1">
          <a:blip r:embed="rId3"/>
          <a:srcRect t="10974"/>
          <a:stretch/>
        </p:blipFill>
        <p:spPr>
          <a:xfrm>
            <a:off x="735166" y="1854636"/>
            <a:ext cx="6823637" cy="4437400"/>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2450237" y="2296516"/>
            <a:ext cx="886287"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70D095F-3C30-481B-B74C-007E080F8930}"/>
              </a:ext>
            </a:extLst>
          </p:cNvPr>
          <p:cNvSpPr/>
          <p:nvPr/>
        </p:nvSpPr>
        <p:spPr>
          <a:xfrm>
            <a:off x="4065827" y="2204539"/>
            <a:ext cx="1689716" cy="3110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flipV="1">
            <a:off x="5486400" y="2575729"/>
            <a:ext cx="2811049" cy="6326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5762449" y="2208706"/>
            <a:ext cx="605457" cy="30722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6711518" y="2385293"/>
            <a:ext cx="169457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018EBFA6-1266-4D54-A1FD-14758BE627EE}"/>
              </a:ext>
            </a:extLst>
          </p:cNvPr>
          <p:cNvSpPr>
            <a:spLocks noGrp="1"/>
          </p:cNvSpPr>
          <p:nvPr>
            <p:ph type="sldNum" sz="quarter" idx="12"/>
          </p:nvPr>
        </p:nvSpPr>
        <p:spPr/>
        <p:txBody>
          <a:bodyPr/>
          <a:lstStyle/>
          <a:p>
            <a:fld id="{6F0C9F74-ED7C-44EF-9CFC-67AAF3EFA2FB}" type="slidenum">
              <a:rPr lang="en-GB" smtClean="0"/>
              <a:t>34</a:t>
            </a:fld>
            <a:endParaRPr lang="en-GB"/>
          </a:p>
        </p:txBody>
      </p:sp>
    </p:spTree>
    <p:extLst>
      <p:ext uri="{BB962C8B-B14F-4D97-AF65-F5344CB8AC3E}">
        <p14:creationId xmlns:p14="http://schemas.microsoft.com/office/powerpoint/2010/main" val="18404148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CDB69E1-ECEF-40AE-9693-996A35081C03}"/>
              </a:ext>
            </a:extLst>
          </p:cNvPr>
          <p:cNvSpPr/>
          <p:nvPr/>
        </p:nvSpPr>
        <p:spPr>
          <a:xfrm>
            <a:off x="8280941" y="2695350"/>
            <a:ext cx="1417314" cy="139282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6943" y="424808"/>
            <a:ext cx="9131300" cy="401638"/>
          </a:xfrm>
        </p:spPr>
        <p:txBody>
          <a:bodyPr/>
          <a:lstStyle/>
          <a:p>
            <a:pPr>
              <a:buClr>
                <a:srgbClr val="B8C617"/>
              </a:buClr>
            </a:pPr>
            <a:r>
              <a:rPr lang="en-US" sz="2800" b="1">
                <a:solidFill>
                  <a:srgbClr val="92D050"/>
                </a:solidFill>
                <a:latin typeface="+mn-lt"/>
              </a:rPr>
              <a:t>How To Add In The Charge And Pay Rate?</a:t>
            </a:r>
          </a:p>
        </p:txBody>
      </p:sp>
      <p:sp>
        <p:nvSpPr>
          <p:cNvPr id="25" name="Rectangle 24">
            <a:extLst>
              <a:ext uri="{FF2B5EF4-FFF2-40B4-BE49-F238E27FC236}">
                <a16:creationId xmlns:a16="http://schemas.microsoft.com/office/drawing/2014/main" id="{3F86E64E-C0D4-4B53-96CE-389384200246}"/>
              </a:ext>
            </a:extLst>
          </p:cNvPr>
          <p:cNvSpPr/>
          <p:nvPr/>
        </p:nvSpPr>
        <p:spPr>
          <a:xfrm>
            <a:off x="580855" y="1010758"/>
            <a:ext cx="9522782" cy="830997"/>
          </a:xfrm>
          <a:prstGeom prst="rect">
            <a:avLst/>
          </a:prstGeom>
        </p:spPr>
        <p:txBody>
          <a:bodyPr wrap="square">
            <a:spAutoFit/>
          </a:bodyPr>
          <a:lstStyle/>
          <a:p>
            <a:r>
              <a:rPr lang="en-US" sz="1600"/>
              <a:t>Next, we need to add the rate band which will bring up charge rate and the pay rate for processing the hours. </a:t>
            </a:r>
          </a:p>
          <a:p>
            <a:r>
              <a:rPr lang="en-US" sz="1600" b="1"/>
              <a:t>You must ensure a charge rate is processed and not just a pay only.</a:t>
            </a:r>
            <a:endParaRPr lang="en-US" sz="1600"/>
          </a:p>
          <a:p>
            <a:endParaRPr lang="en-US" sz="1600"/>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44060" y="1900580"/>
            <a:ext cx="6179881" cy="402020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7523929" y="1925219"/>
            <a:ext cx="2728818" cy="830997"/>
          </a:xfrm>
          <a:prstGeom prst="rect">
            <a:avLst/>
          </a:prstGeom>
        </p:spPr>
        <p:txBody>
          <a:bodyPr wrap="square" lIns="91440" tIns="45720" rIns="91440" bIns="45720" anchor="t">
            <a:spAutoFit/>
          </a:bodyPr>
          <a:lstStyle/>
          <a:p>
            <a:pPr algn="ctr"/>
            <a:r>
              <a:rPr lang="en-US" sz="1600"/>
              <a:t>Now add in the charge rate and the pay rate.</a:t>
            </a:r>
          </a:p>
          <a:p>
            <a:pPr algn="ctr"/>
            <a:endParaRPr lang="en-US" sz="1600"/>
          </a:p>
        </p:txBody>
      </p:sp>
      <p:pic>
        <p:nvPicPr>
          <p:cNvPr id="2" name="Picture 1">
            <a:extLst>
              <a:ext uri="{FF2B5EF4-FFF2-40B4-BE49-F238E27FC236}">
                <a16:creationId xmlns:a16="http://schemas.microsoft.com/office/drawing/2014/main" id="{5CAC96C1-AF90-4730-B182-7CC8FAF17AF6}"/>
              </a:ext>
            </a:extLst>
          </p:cNvPr>
          <p:cNvPicPr>
            <a:picLocks noChangeAspect="1"/>
          </p:cNvPicPr>
          <p:nvPr/>
        </p:nvPicPr>
        <p:blipFill rotWithShape="1">
          <a:blip r:embed="rId3"/>
          <a:srcRect t="11376"/>
          <a:stretch/>
        </p:blipFill>
        <p:spPr>
          <a:xfrm>
            <a:off x="785869" y="2029015"/>
            <a:ext cx="5939069" cy="3738011"/>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2292170" y="2481777"/>
            <a:ext cx="717359" cy="1130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1636747" y="1713278"/>
            <a:ext cx="1159045" cy="17373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805571" y="3579102"/>
            <a:ext cx="831176" cy="240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AEB43FA-ECC9-4C0B-B911-A13FDAAB7CE2}"/>
              </a:ext>
            </a:extLst>
          </p:cNvPr>
          <p:cNvSpPr/>
          <p:nvPr/>
        </p:nvSpPr>
        <p:spPr>
          <a:xfrm>
            <a:off x="3678946" y="4710473"/>
            <a:ext cx="5252594" cy="169476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A756D23F-093E-4CD3-9D80-08241CB53F7B}"/>
              </a:ext>
            </a:extLst>
          </p:cNvPr>
          <p:cNvPicPr>
            <a:picLocks noChangeAspect="1"/>
          </p:cNvPicPr>
          <p:nvPr/>
        </p:nvPicPr>
        <p:blipFill>
          <a:blip r:embed="rId4"/>
          <a:stretch>
            <a:fillRect/>
          </a:stretch>
        </p:blipFill>
        <p:spPr>
          <a:xfrm>
            <a:off x="3788479" y="4842754"/>
            <a:ext cx="5018774" cy="1441683"/>
          </a:xfrm>
          <a:prstGeom prst="rect">
            <a:avLst/>
          </a:prstGeom>
        </p:spPr>
      </p:pic>
      <p:sp>
        <p:nvSpPr>
          <p:cNvPr id="8" name="Rectangle 7">
            <a:extLst>
              <a:ext uri="{FF2B5EF4-FFF2-40B4-BE49-F238E27FC236}">
                <a16:creationId xmlns:a16="http://schemas.microsoft.com/office/drawing/2014/main" id="{070D095F-3C30-481B-B74C-007E080F8930}"/>
              </a:ext>
            </a:extLst>
          </p:cNvPr>
          <p:cNvSpPr/>
          <p:nvPr/>
        </p:nvSpPr>
        <p:spPr>
          <a:xfrm>
            <a:off x="3813632" y="5579595"/>
            <a:ext cx="702816" cy="2106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F51AAC5B-09B7-41F1-A719-0FAB0D1D68D1}"/>
              </a:ext>
            </a:extLst>
          </p:cNvPr>
          <p:cNvSpPr/>
          <p:nvPr/>
        </p:nvSpPr>
        <p:spPr>
          <a:xfrm>
            <a:off x="3813632" y="5785457"/>
            <a:ext cx="702816" cy="2220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4587470" y="2443401"/>
            <a:ext cx="3292496" cy="32693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CB0F4E68-C4A2-4124-9991-099756E7DDBD}"/>
              </a:ext>
            </a:extLst>
          </p:cNvPr>
          <p:cNvPicPr>
            <a:picLocks noChangeAspect="1"/>
          </p:cNvPicPr>
          <p:nvPr/>
        </p:nvPicPr>
        <p:blipFill>
          <a:blip r:embed="rId5"/>
          <a:stretch>
            <a:fillRect/>
          </a:stretch>
        </p:blipFill>
        <p:spPr>
          <a:xfrm>
            <a:off x="8379945" y="2774629"/>
            <a:ext cx="1219306" cy="1234547"/>
          </a:xfrm>
          <a:prstGeom prst="rect">
            <a:avLst/>
          </a:prstGeom>
        </p:spPr>
      </p:pic>
      <p:cxnSp>
        <p:nvCxnSpPr>
          <p:cNvPr id="27" name="Straight Arrow Connector 26">
            <a:extLst>
              <a:ext uri="{FF2B5EF4-FFF2-40B4-BE49-F238E27FC236}">
                <a16:creationId xmlns:a16="http://schemas.microsoft.com/office/drawing/2014/main" id="{2C9953A3-E08F-45BC-A61B-02C8275055B9}"/>
              </a:ext>
            </a:extLst>
          </p:cNvPr>
          <p:cNvCxnSpPr>
            <a:cxnSpLocks/>
          </p:cNvCxnSpPr>
          <p:nvPr/>
        </p:nvCxnSpPr>
        <p:spPr>
          <a:xfrm>
            <a:off x="7878099" y="2443401"/>
            <a:ext cx="992260" cy="13074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A41DD867-BC64-470D-82AD-E2A28627FEA2}"/>
              </a:ext>
            </a:extLst>
          </p:cNvPr>
          <p:cNvSpPr>
            <a:spLocks noGrp="1"/>
          </p:cNvSpPr>
          <p:nvPr>
            <p:ph type="sldNum" sz="quarter" idx="12"/>
          </p:nvPr>
        </p:nvSpPr>
        <p:spPr/>
        <p:txBody>
          <a:bodyPr/>
          <a:lstStyle/>
          <a:p>
            <a:fld id="{6F0C9F74-ED7C-44EF-9CFC-67AAF3EFA2FB}" type="slidenum">
              <a:rPr lang="en-GB" smtClean="0"/>
              <a:t>35</a:t>
            </a:fld>
            <a:endParaRPr lang="en-GB"/>
          </a:p>
        </p:txBody>
      </p:sp>
    </p:spTree>
    <p:extLst>
      <p:ext uri="{BB962C8B-B14F-4D97-AF65-F5344CB8AC3E}">
        <p14:creationId xmlns:p14="http://schemas.microsoft.com/office/powerpoint/2010/main" val="22842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6A0F595-D7FD-4390-8D1A-69F6F64C6E19}"/>
              </a:ext>
            </a:extLst>
          </p:cNvPr>
          <p:cNvSpPr/>
          <p:nvPr/>
        </p:nvSpPr>
        <p:spPr>
          <a:xfrm>
            <a:off x="6997375" y="3804924"/>
            <a:ext cx="3839010" cy="280303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A33A3980-F6D6-43FE-8108-EC0269632FBC}"/>
              </a:ext>
            </a:extLst>
          </p:cNvPr>
          <p:cNvPicPr>
            <a:picLocks noChangeAspect="1"/>
          </p:cNvPicPr>
          <p:nvPr/>
        </p:nvPicPr>
        <p:blipFill>
          <a:blip r:embed="rId3"/>
          <a:stretch>
            <a:fillRect/>
          </a:stretch>
        </p:blipFill>
        <p:spPr>
          <a:xfrm>
            <a:off x="7080632" y="3885688"/>
            <a:ext cx="3665637" cy="2667672"/>
          </a:xfrm>
          <a:prstGeom prst="rect">
            <a:avLst/>
          </a:prstGeom>
        </p:spPr>
      </p:pic>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374427"/>
            <a:ext cx="9132888" cy="401637"/>
          </a:xfrm>
        </p:spPr>
        <p:txBody>
          <a:bodyPr/>
          <a:lstStyle/>
          <a:p>
            <a:pPr>
              <a:buClr>
                <a:srgbClr val="B8C617"/>
              </a:buClr>
            </a:pPr>
            <a:r>
              <a:rPr lang="en-US" sz="2800" b="1">
                <a:solidFill>
                  <a:srgbClr val="92D050"/>
                </a:solidFill>
                <a:latin typeface="+mn-lt"/>
              </a:rPr>
              <a:t>How To Add In The Hours?</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584775"/>
          </a:xfrm>
          <a:prstGeom prst="rect">
            <a:avLst/>
          </a:prstGeom>
        </p:spPr>
        <p:txBody>
          <a:bodyPr wrap="square" lIns="91440" tIns="45720" rIns="91440" bIns="45720" anchor="t">
            <a:spAutoFit/>
          </a:bodyPr>
          <a:lstStyle/>
          <a:p>
            <a:r>
              <a:rPr lang="en-US" sz="1600"/>
              <a:t>Now we have added the charge and pay rate we now need to add the hours in the correct day of which the hours were missing.</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25931" y="2001933"/>
            <a:ext cx="6702286" cy="439886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7658194" y="1815072"/>
            <a:ext cx="2728818" cy="2062103"/>
          </a:xfrm>
          <a:prstGeom prst="rect">
            <a:avLst/>
          </a:prstGeom>
        </p:spPr>
        <p:txBody>
          <a:bodyPr wrap="square" lIns="91440" tIns="45720" rIns="91440" bIns="45720" anchor="t">
            <a:spAutoFit/>
          </a:bodyPr>
          <a:lstStyle/>
          <a:p>
            <a:pPr algn="ctr"/>
            <a:r>
              <a:rPr lang="en-US" sz="1600"/>
              <a:t>Next, click on </a:t>
            </a:r>
            <a:r>
              <a:rPr lang="en-US" sz="1600" b="1"/>
              <a:t>Missed pay </a:t>
            </a:r>
            <a:r>
              <a:rPr lang="en-US" sz="1600"/>
              <a:t>and add in the reason (if missed pay (basic) you don’t need to click and change).</a:t>
            </a:r>
          </a:p>
          <a:p>
            <a:pPr algn="ctr"/>
            <a:endParaRPr lang="en-US" sz="1600"/>
          </a:p>
          <a:p>
            <a:pPr algn="ctr"/>
            <a:r>
              <a:rPr lang="en-US" sz="1600"/>
              <a:t>This will then bring up a drop down to select reason.</a:t>
            </a:r>
            <a:endParaRPr lang="en-US"/>
          </a:p>
          <a:p>
            <a:pPr algn="ctr"/>
            <a:endParaRPr lang="en-US" sz="1600"/>
          </a:p>
        </p:txBody>
      </p:sp>
      <p:pic>
        <p:nvPicPr>
          <p:cNvPr id="3" name="Picture 2">
            <a:extLst>
              <a:ext uri="{FF2B5EF4-FFF2-40B4-BE49-F238E27FC236}">
                <a16:creationId xmlns:a16="http://schemas.microsoft.com/office/drawing/2014/main" id="{4C18693B-7B74-4476-921D-3CA853A84F07}"/>
              </a:ext>
            </a:extLst>
          </p:cNvPr>
          <p:cNvPicPr>
            <a:picLocks noChangeAspect="1"/>
          </p:cNvPicPr>
          <p:nvPr/>
        </p:nvPicPr>
        <p:blipFill rotWithShape="1">
          <a:blip r:embed="rId4"/>
          <a:srcRect t="10483"/>
          <a:stretch/>
        </p:blipFill>
        <p:spPr>
          <a:xfrm>
            <a:off x="825870" y="2098145"/>
            <a:ext cx="6498233" cy="4239563"/>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2592280" y="2504101"/>
            <a:ext cx="540058" cy="124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2560567" y="3658917"/>
            <a:ext cx="427910" cy="3337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1842582" y="1815072"/>
            <a:ext cx="930553" cy="17865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A7FC6D3E-4724-42CD-9ED0-9FF7C0D5F797}"/>
              </a:ext>
            </a:extLst>
          </p:cNvPr>
          <p:cNvSpPr/>
          <p:nvPr/>
        </p:nvSpPr>
        <p:spPr>
          <a:xfrm>
            <a:off x="7666529" y="5044079"/>
            <a:ext cx="2357084" cy="4387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flipH="1">
            <a:off x="6842589" y="2232248"/>
            <a:ext cx="817498" cy="12917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B158CEE5-5443-4324-AC88-258F099F943E}"/>
              </a:ext>
            </a:extLst>
          </p:cNvPr>
          <p:cNvSpPr/>
          <p:nvPr/>
        </p:nvSpPr>
        <p:spPr>
          <a:xfrm>
            <a:off x="5965802" y="3625316"/>
            <a:ext cx="1099598" cy="4387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Arrow Connector 22">
            <a:extLst>
              <a:ext uri="{FF2B5EF4-FFF2-40B4-BE49-F238E27FC236}">
                <a16:creationId xmlns:a16="http://schemas.microsoft.com/office/drawing/2014/main" id="{3080EDBC-D970-4AD7-955E-8DEDACA8D1F9}"/>
              </a:ext>
            </a:extLst>
          </p:cNvPr>
          <p:cNvCxnSpPr>
            <a:cxnSpLocks/>
          </p:cNvCxnSpPr>
          <p:nvPr/>
        </p:nvCxnSpPr>
        <p:spPr>
          <a:xfrm>
            <a:off x="8738352" y="3658917"/>
            <a:ext cx="0" cy="13258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86BBC20-5DD5-4745-AA77-D1811A01A6B4}"/>
              </a:ext>
            </a:extLst>
          </p:cNvPr>
          <p:cNvSpPr/>
          <p:nvPr/>
        </p:nvSpPr>
        <p:spPr>
          <a:xfrm>
            <a:off x="2506995" y="2530136"/>
            <a:ext cx="817498" cy="154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lide Number Placeholder 7">
            <a:extLst>
              <a:ext uri="{FF2B5EF4-FFF2-40B4-BE49-F238E27FC236}">
                <a16:creationId xmlns:a16="http://schemas.microsoft.com/office/drawing/2014/main" id="{0EFC1D3D-5AE1-48BF-BDC3-6EE86D9A7313}"/>
              </a:ext>
            </a:extLst>
          </p:cNvPr>
          <p:cNvSpPr>
            <a:spLocks noGrp="1"/>
          </p:cNvSpPr>
          <p:nvPr>
            <p:ph type="sldNum" sz="quarter" idx="12"/>
          </p:nvPr>
        </p:nvSpPr>
        <p:spPr/>
        <p:txBody>
          <a:bodyPr/>
          <a:lstStyle/>
          <a:p>
            <a:fld id="{6F0C9F74-ED7C-44EF-9CFC-67AAF3EFA2FB}" type="slidenum">
              <a:rPr lang="en-GB" smtClean="0"/>
              <a:t>36</a:t>
            </a:fld>
            <a:endParaRPr lang="en-GB"/>
          </a:p>
        </p:txBody>
      </p:sp>
    </p:spTree>
    <p:extLst>
      <p:ext uri="{BB962C8B-B14F-4D97-AF65-F5344CB8AC3E}">
        <p14:creationId xmlns:p14="http://schemas.microsoft.com/office/powerpoint/2010/main" val="42504465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445914"/>
            <a:ext cx="9131300" cy="403225"/>
          </a:xfrm>
        </p:spPr>
        <p:txBody>
          <a:bodyPr/>
          <a:lstStyle/>
          <a:p>
            <a:pPr>
              <a:buClr>
                <a:srgbClr val="B8C617"/>
              </a:buClr>
            </a:pPr>
            <a:r>
              <a:rPr lang="en-US" sz="2800" b="1">
                <a:solidFill>
                  <a:srgbClr val="92D050"/>
                </a:solidFill>
                <a:latin typeface="Calibri"/>
                <a:cs typeface="Calibri"/>
              </a:rPr>
              <a:t>How To Add In Standard Rate Information?</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584775"/>
          </a:xfrm>
          <a:prstGeom prst="rect">
            <a:avLst/>
          </a:prstGeom>
        </p:spPr>
        <p:txBody>
          <a:bodyPr wrap="square" lIns="91440" tIns="45720" rIns="91440" bIns="45720" anchor="t">
            <a:spAutoFit/>
          </a:bodyPr>
          <a:lstStyle/>
          <a:p>
            <a:r>
              <a:rPr lang="en-US" sz="1600"/>
              <a:t>Once you have opened the Edit Adjustment you need to select either Missed pay (basic), Missed pay (overtime),</a:t>
            </a:r>
          </a:p>
          <a:p>
            <a:r>
              <a:rPr lang="en-US" sz="1600"/>
              <a:t>Adjustment Rate or Adjustment Rate Overtime </a:t>
            </a:r>
            <a:r>
              <a:rPr lang="en-US" sz="1600" b="1"/>
              <a:t>ONLY.</a:t>
            </a:r>
            <a:r>
              <a:rPr lang="en-US" sz="1600"/>
              <a:t> </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72633" y="2057976"/>
            <a:ext cx="7526145" cy="4220072"/>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8097375" y="2263656"/>
            <a:ext cx="3639874" cy="584775"/>
          </a:xfrm>
          <a:prstGeom prst="rect">
            <a:avLst/>
          </a:prstGeom>
        </p:spPr>
        <p:txBody>
          <a:bodyPr wrap="square">
            <a:spAutoFit/>
          </a:bodyPr>
          <a:lstStyle/>
          <a:p>
            <a:pPr algn="ctr"/>
            <a:r>
              <a:rPr lang="en-US" sz="1600"/>
              <a:t>Next click on the reason and</a:t>
            </a:r>
          </a:p>
          <a:p>
            <a:pPr algn="ctr"/>
            <a:endParaRPr lang="en-US" sz="1600"/>
          </a:p>
        </p:txBody>
      </p:sp>
      <p:pic>
        <p:nvPicPr>
          <p:cNvPr id="2" name="Picture 1">
            <a:extLst>
              <a:ext uri="{FF2B5EF4-FFF2-40B4-BE49-F238E27FC236}">
                <a16:creationId xmlns:a16="http://schemas.microsoft.com/office/drawing/2014/main" id="{7F91F332-4C04-46E4-BC6C-BB37562EC77A}"/>
              </a:ext>
            </a:extLst>
          </p:cNvPr>
          <p:cNvPicPr>
            <a:picLocks noChangeAspect="1"/>
          </p:cNvPicPr>
          <p:nvPr/>
        </p:nvPicPr>
        <p:blipFill rotWithShape="1">
          <a:blip r:embed="rId3"/>
          <a:srcRect l="60364" t="26891" r="12177" b="11246"/>
          <a:stretch/>
        </p:blipFill>
        <p:spPr>
          <a:xfrm>
            <a:off x="721698" y="2129601"/>
            <a:ext cx="7409129" cy="4076528"/>
          </a:xfrm>
          <a:prstGeom prst="rect">
            <a:avLst/>
          </a:prstGeom>
        </p:spPr>
      </p:pic>
      <p:sp>
        <p:nvSpPr>
          <p:cNvPr id="31" name="Rectangle 30">
            <a:extLst>
              <a:ext uri="{FF2B5EF4-FFF2-40B4-BE49-F238E27FC236}">
                <a16:creationId xmlns:a16="http://schemas.microsoft.com/office/drawing/2014/main" id="{A7FC6D3E-4724-42CD-9ED0-9FF7C0D5F797}"/>
              </a:ext>
            </a:extLst>
          </p:cNvPr>
          <p:cNvSpPr/>
          <p:nvPr/>
        </p:nvSpPr>
        <p:spPr>
          <a:xfrm>
            <a:off x="3608165" y="3586353"/>
            <a:ext cx="2117304" cy="3882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a:off x="4305786" y="1803147"/>
            <a:ext cx="17821" cy="20759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F4B4740-65FB-46F4-9A74-50DBB3F5ABC2}"/>
              </a:ext>
            </a:extLst>
          </p:cNvPr>
          <p:cNvSpPr/>
          <p:nvPr/>
        </p:nvSpPr>
        <p:spPr>
          <a:xfrm>
            <a:off x="6364126" y="3424782"/>
            <a:ext cx="3180600" cy="303860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73190F9C-C4AA-4F12-89D8-3E6313472C8A}"/>
              </a:ext>
            </a:extLst>
          </p:cNvPr>
          <p:cNvPicPr>
            <a:picLocks noChangeAspect="1"/>
          </p:cNvPicPr>
          <p:nvPr/>
        </p:nvPicPr>
        <p:blipFill>
          <a:blip r:embed="rId4"/>
          <a:stretch>
            <a:fillRect/>
          </a:stretch>
        </p:blipFill>
        <p:spPr>
          <a:xfrm>
            <a:off x="6447268" y="3511589"/>
            <a:ext cx="3018984" cy="2866510"/>
          </a:xfrm>
          <a:prstGeom prst="rect">
            <a:avLst/>
          </a:prstGeom>
        </p:spPr>
      </p:pic>
      <p:cxnSp>
        <p:nvCxnSpPr>
          <p:cNvPr id="23" name="Straight Arrow Connector 22">
            <a:extLst>
              <a:ext uri="{FF2B5EF4-FFF2-40B4-BE49-F238E27FC236}">
                <a16:creationId xmlns:a16="http://schemas.microsoft.com/office/drawing/2014/main" id="{CDF90629-9CF4-4E53-A481-E0E39FDEF2CE}"/>
              </a:ext>
            </a:extLst>
          </p:cNvPr>
          <p:cNvCxnSpPr>
            <a:cxnSpLocks/>
          </p:cNvCxnSpPr>
          <p:nvPr/>
        </p:nvCxnSpPr>
        <p:spPr>
          <a:xfrm flipH="1">
            <a:off x="9295300" y="3137692"/>
            <a:ext cx="537069" cy="27125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9994953-63F9-4E6B-99EB-AA1AF1E69226}"/>
              </a:ext>
            </a:extLst>
          </p:cNvPr>
          <p:cNvPicPr>
            <a:picLocks noChangeAspect="1"/>
          </p:cNvPicPr>
          <p:nvPr/>
        </p:nvPicPr>
        <p:blipFill>
          <a:blip r:embed="rId5"/>
          <a:stretch>
            <a:fillRect/>
          </a:stretch>
        </p:blipFill>
        <p:spPr>
          <a:xfrm>
            <a:off x="9725066" y="2687385"/>
            <a:ext cx="579401" cy="325277"/>
          </a:xfrm>
          <a:prstGeom prst="rect">
            <a:avLst/>
          </a:prstGeom>
        </p:spPr>
      </p:pic>
      <p:sp>
        <p:nvSpPr>
          <p:cNvPr id="27" name="Rectangle 26">
            <a:extLst>
              <a:ext uri="{FF2B5EF4-FFF2-40B4-BE49-F238E27FC236}">
                <a16:creationId xmlns:a16="http://schemas.microsoft.com/office/drawing/2014/main" id="{C607A954-AFFC-4FAF-A570-0E8E639702E2}"/>
              </a:ext>
            </a:extLst>
          </p:cNvPr>
          <p:cNvSpPr/>
          <p:nvPr/>
        </p:nvSpPr>
        <p:spPr>
          <a:xfrm>
            <a:off x="8767595" y="5935496"/>
            <a:ext cx="698657" cy="3719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27D57BA2-2524-4CA1-B00C-CE0DBADB7592}"/>
              </a:ext>
            </a:extLst>
          </p:cNvPr>
          <p:cNvSpPr/>
          <p:nvPr/>
        </p:nvSpPr>
        <p:spPr>
          <a:xfrm>
            <a:off x="2920753" y="2521258"/>
            <a:ext cx="1029744" cy="1661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lide Number Placeholder 10">
            <a:extLst>
              <a:ext uri="{FF2B5EF4-FFF2-40B4-BE49-F238E27FC236}">
                <a16:creationId xmlns:a16="http://schemas.microsoft.com/office/drawing/2014/main" id="{23F1D008-161D-405B-9B0D-FB8879FBA4C3}"/>
              </a:ext>
            </a:extLst>
          </p:cNvPr>
          <p:cNvSpPr>
            <a:spLocks noGrp="1"/>
          </p:cNvSpPr>
          <p:nvPr>
            <p:ph type="sldNum" sz="quarter" idx="12"/>
          </p:nvPr>
        </p:nvSpPr>
        <p:spPr/>
        <p:txBody>
          <a:bodyPr/>
          <a:lstStyle/>
          <a:p>
            <a:fld id="{6F0C9F74-ED7C-44EF-9CFC-67AAF3EFA2FB}" type="slidenum">
              <a:rPr lang="en-GB" smtClean="0"/>
              <a:t>37</a:t>
            </a:fld>
            <a:endParaRPr lang="en-GB"/>
          </a:p>
        </p:txBody>
      </p:sp>
    </p:spTree>
    <p:extLst>
      <p:ext uri="{BB962C8B-B14F-4D97-AF65-F5344CB8AC3E}">
        <p14:creationId xmlns:p14="http://schemas.microsoft.com/office/powerpoint/2010/main" val="13958573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44616" y="384782"/>
            <a:ext cx="9131300" cy="403225"/>
          </a:xfrm>
        </p:spPr>
        <p:txBody>
          <a:bodyPr/>
          <a:lstStyle/>
          <a:p>
            <a:pPr>
              <a:buClr>
                <a:srgbClr val="B8C617"/>
              </a:buClr>
            </a:pPr>
            <a:r>
              <a:rPr lang="en-US" sz="2800" b="1">
                <a:solidFill>
                  <a:srgbClr val="92D050"/>
                </a:solidFill>
                <a:latin typeface="+mn-lt"/>
                <a:cs typeface="Calibri"/>
              </a:rPr>
              <a:t>How To Check Before Saving?</a:t>
            </a:r>
          </a:p>
        </p:txBody>
      </p:sp>
      <p:sp>
        <p:nvSpPr>
          <p:cNvPr id="25" name="Rectangle 24">
            <a:extLst>
              <a:ext uri="{FF2B5EF4-FFF2-40B4-BE49-F238E27FC236}">
                <a16:creationId xmlns:a16="http://schemas.microsoft.com/office/drawing/2014/main" id="{3F86E64E-C0D4-4B53-96CE-389384200246}"/>
              </a:ext>
            </a:extLst>
          </p:cNvPr>
          <p:cNvSpPr/>
          <p:nvPr/>
        </p:nvSpPr>
        <p:spPr>
          <a:xfrm>
            <a:off x="598173" y="1088690"/>
            <a:ext cx="9522782" cy="584775"/>
          </a:xfrm>
          <a:prstGeom prst="rect">
            <a:avLst/>
          </a:prstGeom>
        </p:spPr>
        <p:txBody>
          <a:bodyPr wrap="square" lIns="91440" tIns="45720" rIns="91440" bIns="45720" anchor="t">
            <a:spAutoFit/>
          </a:bodyPr>
          <a:lstStyle/>
          <a:p>
            <a:r>
              <a:rPr lang="en-US" sz="1600"/>
              <a:t>We have now added all the information to save the adjustment. Next, we need to check to ensure the information is correct.</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25930" y="2256639"/>
            <a:ext cx="5252594" cy="342995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096000" y="1882399"/>
            <a:ext cx="3616171" cy="3354765"/>
          </a:xfrm>
          <a:prstGeom prst="rect">
            <a:avLst/>
          </a:prstGeom>
        </p:spPr>
        <p:txBody>
          <a:bodyPr wrap="square" lIns="91440" tIns="45720" rIns="91440" bIns="45720" anchor="t">
            <a:spAutoFit/>
          </a:bodyPr>
          <a:lstStyle/>
          <a:p>
            <a:r>
              <a:rPr lang="en-US" sz="1600"/>
              <a:t>Correct Adjustment week of payment </a:t>
            </a:r>
            <a:r>
              <a:rPr lang="en-US" b="1">
                <a:sym typeface="Wingdings" panose="05000000000000000000" pitchFamily="2" charset="2"/>
              </a:rPr>
              <a:t></a:t>
            </a:r>
            <a:endParaRPr lang="en-US"/>
          </a:p>
          <a:p>
            <a:endParaRPr lang="en-US" b="1">
              <a:cs typeface="Calibri" panose="020F0502020204030204"/>
            </a:endParaRPr>
          </a:p>
          <a:p>
            <a:r>
              <a:rPr lang="en-US" sz="1600"/>
              <a:t>Correct Historic week of payment </a:t>
            </a:r>
            <a:r>
              <a:rPr lang="en-US" sz="1600" b="1">
                <a:sym typeface="Wingdings" panose="05000000000000000000" pitchFamily="2" charset="2"/>
              </a:rPr>
              <a:t></a:t>
            </a:r>
            <a:endParaRPr lang="en-US" sz="1600" b="1">
              <a:cs typeface="Calibri" panose="020F0502020204030204"/>
              <a:sym typeface="Wingdings" panose="05000000000000000000" pitchFamily="2" charset="2"/>
            </a:endParaRPr>
          </a:p>
          <a:p>
            <a:endParaRPr lang="en-US" sz="1600">
              <a:cs typeface="Calibri" panose="020F0502020204030204"/>
            </a:endParaRPr>
          </a:p>
          <a:p>
            <a:r>
              <a:rPr lang="en-US" sz="1600"/>
              <a:t>Correct Charge &amp; Pay Rate </a:t>
            </a:r>
            <a:r>
              <a:rPr lang="en-US" sz="1600" b="1">
                <a:sym typeface="Wingdings" panose="05000000000000000000" pitchFamily="2" charset="2"/>
              </a:rPr>
              <a:t></a:t>
            </a:r>
            <a:endParaRPr lang="en-US" sz="1600" b="1">
              <a:cs typeface="Calibri" panose="020F0502020204030204"/>
              <a:sym typeface="Wingdings" panose="05000000000000000000" pitchFamily="2" charset="2"/>
            </a:endParaRPr>
          </a:p>
          <a:p>
            <a:endParaRPr lang="en-US" sz="1600">
              <a:cs typeface="Calibri" panose="020F0502020204030204"/>
            </a:endParaRPr>
          </a:p>
          <a:p>
            <a:r>
              <a:rPr lang="en-US" sz="1600"/>
              <a:t>Correct Hours</a:t>
            </a:r>
            <a:r>
              <a:rPr lang="en-US" sz="1600" b="1">
                <a:sym typeface="Wingdings" panose="05000000000000000000" pitchFamily="2" charset="2"/>
              </a:rPr>
              <a:t></a:t>
            </a:r>
            <a:endParaRPr lang="en-US" sz="1600" b="1">
              <a:cs typeface="Calibri" panose="020F0502020204030204"/>
              <a:sym typeface="Wingdings" panose="05000000000000000000" pitchFamily="2" charset="2"/>
            </a:endParaRPr>
          </a:p>
          <a:p>
            <a:endParaRPr lang="en-US" sz="1600">
              <a:cs typeface="Calibri" panose="020F0502020204030204"/>
            </a:endParaRPr>
          </a:p>
          <a:p>
            <a:r>
              <a:rPr lang="en-US" sz="1600"/>
              <a:t>Correct reason</a:t>
            </a:r>
            <a:r>
              <a:rPr lang="en-US" sz="1600" b="1">
                <a:sym typeface="Wingdings" panose="05000000000000000000" pitchFamily="2" charset="2"/>
              </a:rPr>
              <a:t></a:t>
            </a:r>
            <a:endParaRPr lang="en-US" sz="1600" b="1">
              <a:cs typeface="Calibri" panose="020F0502020204030204"/>
              <a:sym typeface="Wingdings" panose="05000000000000000000" pitchFamily="2" charset="2"/>
            </a:endParaRPr>
          </a:p>
          <a:p>
            <a:endParaRPr lang="en-US" sz="1600">
              <a:cs typeface="Calibri" panose="020F0502020204030204"/>
            </a:endParaRPr>
          </a:p>
          <a:p>
            <a:r>
              <a:rPr lang="en-US" sz="1600">
                <a:sym typeface="Wingdings" panose="05000000000000000000" pitchFamily="2" charset="2"/>
              </a:rPr>
              <a:t>Then click on</a:t>
            </a:r>
            <a:r>
              <a:rPr lang="en-US" sz="1600" b="1">
                <a:sym typeface="Wingdings" panose="05000000000000000000" pitchFamily="2" charset="2"/>
              </a:rPr>
              <a:t> </a:t>
            </a:r>
            <a:endParaRPr lang="en-US" sz="1600">
              <a:cs typeface="Calibri"/>
            </a:endParaRPr>
          </a:p>
          <a:p>
            <a:pPr algn="ctr"/>
            <a:endParaRPr lang="en-US" sz="1600"/>
          </a:p>
          <a:p>
            <a:pPr algn="ctr"/>
            <a:endParaRPr lang="en-US" sz="1600"/>
          </a:p>
        </p:txBody>
      </p:sp>
      <p:pic>
        <p:nvPicPr>
          <p:cNvPr id="3" name="Picture 2">
            <a:extLst>
              <a:ext uri="{FF2B5EF4-FFF2-40B4-BE49-F238E27FC236}">
                <a16:creationId xmlns:a16="http://schemas.microsoft.com/office/drawing/2014/main" id="{4C18693B-7B74-4476-921D-3CA853A84F07}"/>
              </a:ext>
            </a:extLst>
          </p:cNvPr>
          <p:cNvPicPr>
            <a:picLocks noChangeAspect="1"/>
          </p:cNvPicPr>
          <p:nvPr/>
        </p:nvPicPr>
        <p:blipFill rotWithShape="1">
          <a:blip r:embed="rId3"/>
          <a:srcRect t="11855"/>
          <a:stretch/>
        </p:blipFill>
        <p:spPr>
          <a:xfrm>
            <a:off x="856692" y="2374084"/>
            <a:ext cx="4991069" cy="3206352"/>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1966936" y="2633960"/>
            <a:ext cx="838407" cy="199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2178332" y="3534356"/>
            <a:ext cx="328663"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A7FC6D3E-4724-42CD-9ED0-9FF7C0D5F797}"/>
              </a:ext>
            </a:extLst>
          </p:cNvPr>
          <p:cNvSpPr/>
          <p:nvPr/>
        </p:nvSpPr>
        <p:spPr>
          <a:xfrm>
            <a:off x="4838331" y="3480047"/>
            <a:ext cx="807868" cy="3585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flipH="1">
            <a:off x="5847763" y="4776186"/>
            <a:ext cx="1569026" cy="7003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8622D3B-3271-4649-AEA4-550EA1C02DCB}"/>
              </a:ext>
            </a:extLst>
          </p:cNvPr>
          <p:cNvSpPr/>
          <p:nvPr/>
        </p:nvSpPr>
        <p:spPr>
          <a:xfrm>
            <a:off x="932155" y="3505040"/>
            <a:ext cx="649555" cy="2956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D4A0FE1-B04F-488C-ACFD-67E74129359B}"/>
              </a:ext>
            </a:extLst>
          </p:cNvPr>
          <p:cNvSpPr/>
          <p:nvPr/>
        </p:nvSpPr>
        <p:spPr>
          <a:xfrm>
            <a:off x="3234494" y="2467174"/>
            <a:ext cx="1275361" cy="3825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6ACF8B6-90AB-44ED-AD33-2B99C925BC62}"/>
              </a:ext>
            </a:extLst>
          </p:cNvPr>
          <p:cNvSpPr/>
          <p:nvPr/>
        </p:nvSpPr>
        <p:spPr>
          <a:xfrm>
            <a:off x="4541127" y="2467174"/>
            <a:ext cx="696227" cy="3825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20B4D64F-EB6F-4741-ACE8-B7A46D054FDE}"/>
              </a:ext>
            </a:extLst>
          </p:cNvPr>
          <p:cNvPicPr>
            <a:picLocks noChangeAspect="1"/>
          </p:cNvPicPr>
          <p:nvPr/>
        </p:nvPicPr>
        <p:blipFill>
          <a:blip r:embed="rId4"/>
          <a:stretch>
            <a:fillRect/>
          </a:stretch>
        </p:blipFill>
        <p:spPr>
          <a:xfrm>
            <a:off x="7299808" y="4470297"/>
            <a:ext cx="434378" cy="243861"/>
          </a:xfrm>
          <a:prstGeom prst="rect">
            <a:avLst/>
          </a:prstGeom>
        </p:spPr>
      </p:pic>
      <p:grpSp>
        <p:nvGrpSpPr>
          <p:cNvPr id="24" name="Group 23">
            <a:extLst>
              <a:ext uri="{FF2B5EF4-FFF2-40B4-BE49-F238E27FC236}">
                <a16:creationId xmlns:a16="http://schemas.microsoft.com/office/drawing/2014/main" id="{BB16652D-89D2-47CA-A8C1-A2AE485CB41D}"/>
              </a:ext>
            </a:extLst>
          </p:cNvPr>
          <p:cNvGrpSpPr/>
          <p:nvPr/>
        </p:nvGrpSpPr>
        <p:grpSpPr>
          <a:xfrm>
            <a:off x="4293475" y="5906673"/>
            <a:ext cx="5425776" cy="732424"/>
            <a:chOff x="4483975" y="5811423"/>
            <a:chExt cx="5425776" cy="732424"/>
          </a:xfrm>
        </p:grpSpPr>
        <p:sp>
          <p:nvSpPr>
            <p:cNvPr id="26" name="Rectangle 25">
              <a:extLst>
                <a:ext uri="{FF2B5EF4-FFF2-40B4-BE49-F238E27FC236}">
                  <a16:creationId xmlns:a16="http://schemas.microsoft.com/office/drawing/2014/main" id="{1FFB68CD-BC10-495E-8599-D24D3EDD2613}"/>
                </a:ext>
              </a:extLst>
            </p:cNvPr>
            <p:cNvSpPr/>
            <p:nvPr/>
          </p:nvSpPr>
          <p:spPr>
            <a:xfrm>
              <a:off x="4483975" y="5811423"/>
              <a:ext cx="5425776" cy="73242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pic>
          <p:nvPicPr>
            <p:cNvPr id="27" name="Picture 26" descr="Graphical user interface, text, application&#10;&#10;Description automatically generated">
              <a:extLst>
                <a:ext uri="{FF2B5EF4-FFF2-40B4-BE49-F238E27FC236}">
                  <a16:creationId xmlns:a16="http://schemas.microsoft.com/office/drawing/2014/main" id="{AD0ED861-5306-4BDE-A482-2FC521449C53}"/>
                </a:ext>
              </a:extLst>
            </p:cNvPr>
            <p:cNvPicPr>
              <a:picLocks noChangeAspect="1"/>
            </p:cNvPicPr>
            <p:nvPr/>
          </p:nvPicPr>
          <p:blipFill>
            <a:blip r:embed="rId5"/>
            <a:stretch>
              <a:fillRect/>
            </a:stretch>
          </p:blipFill>
          <p:spPr>
            <a:xfrm>
              <a:off x="4542559" y="5889176"/>
              <a:ext cx="5323609" cy="578172"/>
            </a:xfrm>
            <a:prstGeom prst="rect">
              <a:avLst/>
            </a:prstGeom>
          </p:spPr>
        </p:pic>
      </p:grpSp>
      <p:sp>
        <p:nvSpPr>
          <p:cNvPr id="28" name="Rectangle 27">
            <a:extLst>
              <a:ext uri="{FF2B5EF4-FFF2-40B4-BE49-F238E27FC236}">
                <a16:creationId xmlns:a16="http://schemas.microsoft.com/office/drawing/2014/main" id="{FA302EB6-18F5-4CDB-ADDB-93FF1BD1BCBF}"/>
              </a:ext>
            </a:extLst>
          </p:cNvPr>
          <p:cNvSpPr/>
          <p:nvPr/>
        </p:nvSpPr>
        <p:spPr>
          <a:xfrm>
            <a:off x="7118468" y="5054553"/>
            <a:ext cx="2794668" cy="83099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cs typeface="Calibri"/>
              </a:rPr>
              <a:t>If you have inputted anything incorrect you will see the below message appear.</a:t>
            </a:r>
            <a:endParaRPr lang="en-US" b="1"/>
          </a:p>
        </p:txBody>
      </p:sp>
      <p:sp>
        <p:nvSpPr>
          <p:cNvPr id="7" name="Slide Number Placeholder 6">
            <a:extLst>
              <a:ext uri="{FF2B5EF4-FFF2-40B4-BE49-F238E27FC236}">
                <a16:creationId xmlns:a16="http://schemas.microsoft.com/office/drawing/2014/main" id="{E047E671-ABEB-4C85-9184-846D543F894F}"/>
              </a:ext>
            </a:extLst>
          </p:cNvPr>
          <p:cNvSpPr>
            <a:spLocks noGrp="1"/>
          </p:cNvSpPr>
          <p:nvPr>
            <p:ph type="sldNum" sz="quarter" idx="12"/>
          </p:nvPr>
        </p:nvSpPr>
        <p:spPr/>
        <p:txBody>
          <a:bodyPr/>
          <a:lstStyle/>
          <a:p>
            <a:fld id="{6F0C9F74-ED7C-44EF-9CFC-67AAF3EFA2FB}" type="slidenum">
              <a:rPr lang="en-GB" smtClean="0"/>
              <a:t>38</a:t>
            </a:fld>
            <a:endParaRPr lang="en-GB"/>
          </a:p>
        </p:txBody>
      </p:sp>
    </p:spTree>
    <p:extLst>
      <p:ext uri="{BB962C8B-B14F-4D97-AF65-F5344CB8AC3E}">
        <p14:creationId xmlns:p14="http://schemas.microsoft.com/office/powerpoint/2010/main" val="16612654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80871" y="472280"/>
            <a:ext cx="9131300" cy="403225"/>
          </a:xfrm>
        </p:spPr>
        <p:txBody>
          <a:bodyPr/>
          <a:lstStyle/>
          <a:p>
            <a:pPr>
              <a:buClr>
                <a:srgbClr val="B8C617"/>
              </a:buClr>
            </a:pPr>
            <a:r>
              <a:rPr lang="en-US" sz="2800" b="1">
                <a:solidFill>
                  <a:srgbClr val="92D050"/>
                </a:solidFill>
                <a:latin typeface="+mn-lt"/>
              </a:rPr>
              <a:t>How To View The Adjustment In Timesheets?</a:t>
            </a:r>
          </a:p>
        </p:txBody>
      </p:sp>
      <p:sp>
        <p:nvSpPr>
          <p:cNvPr id="25" name="Rectangle 24">
            <a:extLst>
              <a:ext uri="{FF2B5EF4-FFF2-40B4-BE49-F238E27FC236}">
                <a16:creationId xmlns:a16="http://schemas.microsoft.com/office/drawing/2014/main" id="{3F86E64E-C0D4-4B53-96CE-389384200246}"/>
              </a:ext>
            </a:extLst>
          </p:cNvPr>
          <p:cNvSpPr/>
          <p:nvPr/>
        </p:nvSpPr>
        <p:spPr>
          <a:xfrm>
            <a:off x="589514" y="941485"/>
            <a:ext cx="9522782" cy="830997"/>
          </a:xfrm>
          <a:prstGeom prst="rect">
            <a:avLst/>
          </a:prstGeom>
        </p:spPr>
        <p:txBody>
          <a:bodyPr wrap="square" lIns="91440" tIns="45720" rIns="91440" bIns="45720" anchor="t">
            <a:spAutoFit/>
          </a:bodyPr>
          <a:lstStyle/>
          <a:p>
            <a:r>
              <a:rPr lang="en-US" sz="1600"/>
              <a:t>The Adjustment has now been processed and there are two ways of finding the adjustment. </a:t>
            </a:r>
            <a:endParaRPr lang="en-US"/>
          </a:p>
          <a:p>
            <a:endParaRPr lang="en-US" sz="1600"/>
          </a:p>
          <a:p>
            <a:r>
              <a:rPr lang="en-US" sz="1600"/>
              <a:t>The first one is allocated on the timesheet </a:t>
            </a:r>
            <a:endParaRPr lang="en-US">
              <a:cs typeface="Calibri"/>
            </a:endParaRPr>
          </a:p>
        </p:txBody>
      </p:sp>
      <p:sp>
        <p:nvSpPr>
          <p:cNvPr id="18" name="Rectangle 17">
            <a:extLst>
              <a:ext uri="{FF2B5EF4-FFF2-40B4-BE49-F238E27FC236}">
                <a16:creationId xmlns:a16="http://schemas.microsoft.com/office/drawing/2014/main" id="{3C5F5DF0-1E85-459D-8BE6-3AEDF70F8D3B}"/>
              </a:ext>
            </a:extLst>
          </p:cNvPr>
          <p:cNvSpPr/>
          <p:nvPr/>
        </p:nvSpPr>
        <p:spPr>
          <a:xfrm>
            <a:off x="2811257" y="4953028"/>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11256" y="5136526"/>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15442" y="4801535"/>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580871" y="1859499"/>
            <a:ext cx="7412995" cy="415205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8406404" y="1823669"/>
            <a:ext cx="3616171" cy="1077218"/>
          </a:xfrm>
          <a:prstGeom prst="rect">
            <a:avLst/>
          </a:prstGeom>
        </p:spPr>
        <p:txBody>
          <a:bodyPr wrap="square">
            <a:spAutoFit/>
          </a:bodyPr>
          <a:lstStyle/>
          <a:p>
            <a:pPr algn="ctr"/>
            <a:r>
              <a:rPr lang="en-US" sz="1600"/>
              <a:t>When you open the timesheet, you will see the adjustment.</a:t>
            </a:r>
          </a:p>
          <a:p>
            <a:pPr algn="ctr"/>
            <a:endParaRPr lang="en-US" sz="1600"/>
          </a:p>
          <a:p>
            <a:pPr algn="ctr"/>
            <a:endParaRPr lang="en-US" sz="1600"/>
          </a:p>
        </p:txBody>
      </p:sp>
      <p:pic>
        <p:nvPicPr>
          <p:cNvPr id="2" name="Picture 1">
            <a:extLst>
              <a:ext uri="{FF2B5EF4-FFF2-40B4-BE49-F238E27FC236}">
                <a16:creationId xmlns:a16="http://schemas.microsoft.com/office/drawing/2014/main" id="{B08AD307-B563-4D17-A014-31C8B4E8D107}"/>
              </a:ext>
            </a:extLst>
          </p:cNvPr>
          <p:cNvPicPr>
            <a:picLocks noChangeAspect="1"/>
          </p:cNvPicPr>
          <p:nvPr/>
        </p:nvPicPr>
        <p:blipFill rotWithShape="1">
          <a:blip r:embed="rId3"/>
          <a:srcRect t="27229"/>
          <a:stretch/>
        </p:blipFill>
        <p:spPr>
          <a:xfrm>
            <a:off x="685337" y="1966859"/>
            <a:ext cx="7183396" cy="3874158"/>
          </a:xfrm>
          <a:prstGeom prst="rect">
            <a:avLst/>
          </a:prstGeom>
        </p:spPr>
      </p:pic>
      <p:sp>
        <p:nvSpPr>
          <p:cNvPr id="4" name="Rectangle 3">
            <a:extLst>
              <a:ext uri="{FF2B5EF4-FFF2-40B4-BE49-F238E27FC236}">
                <a16:creationId xmlns:a16="http://schemas.microsoft.com/office/drawing/2014/main" id="{C252A995-0208-42E3-9F01-365318D4082D}"/>
              </a:ext>
            </a:extLst>
          </p:cNvPr>
          <p:cNvSpPr/>
          <p:nvPr/>
        </p:nvSpPr>
        <p:spPr>
          <a:xfrm>
            <a:off x="2668297" y="4514303"/>
            <a:ext cx="338372" cy="2359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C9201A6-DDE6-4162-A4F5-6403FF4D91B8}"/>
              </a:ext>
            </a:extLst>
          </p:cNvPr>
          <p:cNvSpPr/>
          <p:nvPr/>
        </p:nvSpPr>
        <p:spPr>
          <a:xfrm>
            <a:off x="2669191" y="4919096"/>
            <a:ext cx="336582" cy="214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6D6758D-21D9-4E3F-B637-A0863DB17972}"/>
              </a:ext>
            </a:extLst>
          </p:cNvPr>
          <p:cNvPicPr>
            <a:picLocks noChangeAspect="1"/>
          </p:cNvPicPr>
          <p:nvPr/>
        </p:nvPicPr>
        <p:blipFill>
          <a:blip r:embed="rId4"/>
          <a:stretch>
            <a:fillRect/>
          </a:stretch>
        </p:blipFill>
        <p:spPr>
          <a:xfrm>
            <a:off x="4194372" y="1122874"/>
            <a:ext cx="414363" cy="349619"/>
          </a:xfrm>
          <a:prstGeom prst="rect">
            <a:avLst/>
          </a:prstGeom>
        </p:spPr>
      </p:pic>
      <p:sp>
        <p:nvSpPr>
          <p:cNvPr id="19" name="Rectangle 18">
            <a:extLst>
              <a:ext uri="{FF2B5EF4-FFF2-40B4-BE49-F238E27FC236}">
                <a16:creationId xmlns:a16="http://schemas.microsoft.com/office/drawing/2014/main" id="{CD4A0FE1-B04F-488C-ACFD-67E74129359B}"/>
              </a:ext>
            </a:extLst>
          </p:cNvPr>
          <p:cNvSpPr/>
          <p:nvPr/>
        </p:nvSpPr>
        <p:spPr>
          <a:xfrm>
            <a:off x="2638170" y="4479738"/>
            <a:ext cx="2705051" cy="348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a:off x="4381876" y="1522083"/>
            <a:ext cx="225146" cy="30319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1011195-53B0-41B8-A63C-E56CC2650425}"/>
              </a:ext>
            </a:extLst>
          </p:cNvPr>
          <p:cNvSpPr/>
          <p:nvPr/>
        </p:nvSpPr>
        <p:spPr>
          <a:xfrm>
            <a:off x="3286198" y="3237928"/>
            <a:ext cx="411274" cy="259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D7E1BC6E-F7B0-4952-A138-C87FBF31B8C0}"/>
              </a:ext>
            </a:extLst>
          </p:cNvPr>
          <p:cNvSpPr/>
          <p:nvPr/>
        </p:nvSpPr>
        <p:spPr>
          <a:xfrm>
            <a:off x="2638171" y="5312840"/>
            <a:ext cx="336582" cy="214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F4BEB5A7-B5E3-41BB-AD6B-A3125CC28851}"/>
              </a:ext>
            </a:extLst>
          </p:cNvPr>
          <p:cNvSpPr/>
          <p:nvPr/>
        </p:nvSpPr>
        <p:spPr>
          <a:xfrm>
            <a:off x="5368467" y="3225043"/>
            <a:ext cx="6033754" cy="316067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C310CC3C-36AF-4DB2-AA08-9530E2B867C4}"/>
              </a:ext>
            </a:extLst>
          </p:cNvPr>
          <p:cNvPicPr>
            <a:picLocks noChangeAspect="1"/>
          </p:cNvPicPr>
          <p:nvPr/>
        </p:nvPicPr>
        <p:blipFill>
          <a:blip r:embed="rId5"/>
          <a:stretch>
            <a:fillRect/>
          </a:stretch>
        </p:blipFill>
        <p:spPr>
          <a:xfrm>
            <a:off x="5468355" y="3361990"/>
            <a:ext cx="5832162" cy="2882805"/>
          </a:xfrm>
          <a:prstGeom prst="rect">
            <a:avLst/>
          </a:prstGeom>
        </p:spPr>
      </p:pic>
      <p:cxnSp>
        <p:nvCxnSpPr>
          <p:cNvPr id="32" name="Straight Arrow Connector 31">
            <a:extLst>
              <a:ext uri="{FF2B5EF4-FFF2-40B4-BE49-F238E27FC236}">
                <a16:creationId xmlns:a16="http://schemas.microsoft.com/office/drawing/2014/main" id="{9C78DEF3-D8CF-4716-A8C6-7744881FAB22}"/>
              </a:ext>
            </a:extLst>
          </p:cNvPr>
          <p:cNvCxnSpPr>
            <a:cxnSpLocks/>
            <a:endCxn id="30" idx="0"/>
          </p:cNvCxnSpPr>
          <p:nvPr/>
        </p:nvCxnSpPr>
        <p:spPr>
          <a:xfrm flipH="1">
            <a:off x="7489593" y="2432975"/>
            <a:ext cx="2236106" cy="28165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F5DA6CD-873D-43E6-9508-FDC569E6CB5D}"/>
              </a:ext>
            </a:extLst>
          </p:cNvPr>
          <p:cNvSpPr/>
          <p:nvPr/>
        </p:nvSpPr>
        <p:spPr>
          <a:xfrm>
            <a:off x="5981201" y="3472409"/>
            <a:ext cx="597641" cy="24739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F722B2AC-BE76-473A-A409-F9592A8A93E3}"/>
              </a:ext>
            </a:extLst>
          </p:cNvPr>
          <p:cNvSpPr/>
          <p:nvPr/>
        </p:nvSpPr>
        <p:spPr>
          <a:xfrm>
            <a:off x="7243198" y="5249574"/>
            <a:ext cx="492789" cy="214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Placeholder 9">
            <a:extLst>
              <a:ext uri="{FF2B5EF4-FFF2-40B4-BE49-F238E27FC236}">
                <a16:creationId xmlns:a16="http://schemas.microsoft.com/office/drawing/2014/main" id="{A729EA9F-1579-44B7-9AF6-910FD5E4F9B9}"/>
              </a:ext>
            </a:extLst>
          </p:cNvPr>
          <p:cNvSpPr>
            <a:spLocks noGrp="1"/>
          </p:cNvSpPr>
          <p:nvPr>
            <p:ph type="sldNum" sz="quarter" idx="12"/>
          </p:nvPr>
        </p:nvSpPr>
        <p:spPr/>
        <p:txBody>
          <a:bodyPr/>
          <a:lstStyle/>
          <a:p>
            <a:fld id="{6F0C9F74-ED7C-44EF-9CFC-67AAF3EFA2FB}" type="slidenum">
              <a:rPr lang="en-GB" smtClean="0"/>
              <a:t>39</a:t>
            </a:fld>
            <a:endParaRPr lang="en-GB"/>
          </a:p>
        </p:txBody>
      </p:sp>
    </p:spTree>
    <p:extLst>
      <p:ext uri="{BB962C8B-B14F-4D97-AF65-F5344CB8AC3E}">
        <p14:creationId xmlns:p14="http://schemas.microsoft.com/office/powerpoint/2010/main" val="650557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D1EFF3-6F47-4FFC-B1AB-F6E6933D8A41}"/>
              </a:ext>
            </a:extLst>
          </p:cNvPr>
          <p:cNvSpPr/>
          <p:nvPr/>
        </p:nvSpPr>
        <p:spPr>
          <a:xfrm>
            <a:off x="598827" y="2114026"/>
            <a:ext cx="8335448" cy="404391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311BD7D-4676-49B7-AC54-A2C816C088F8}"/>
              </a:ext>
            </a:extLst>
          </p:cNvPr>
          <p:cNvSpPr txBox="1"/>
          <p:nvPr/>
        </p:nvSpPr>
        <p:spPr>
          <a:xfrm>
            <a:off x="394283" y="385894"/>
            <a:ext cx="8430935" cy="523220"/>
          </a:xfrm>
          <a:prstGeom prst="rect">
            <a:avLst/>
          </a:prstGeom>
          <a:noFill/>
        </p:spPr>
        <p:txBody>
          <a:bodyPr wrap="square" rtlCol="0">
            <a:spAutoFit/>
          </a:bodyPr>
          <a:lstStyle/>
          <a:p>
            <a:r>
              <a:rPr lang="en-GB" sz="2800" b="1">
                <a:solidFill>
                  <a:srgbClr val="92D050"/>
                </a:solidFill>
              </a:rPr>
              <a:t>How Do I View &amp; Action Weekly Guarantees?</a:t>
            </a:r>
          </a:p>
        </p:txBody>
      </p:sp>
      <p:pic>
        <p:nvPicPr>
          <p:cNvPr id="3" name="Picture 2">
            <a:extLst>
              <a:ext uri="{FF2B5EF4-FFF2-40B4-BE49-F238E27FC236}">
                <a16:creationId xmlns:a16="http://schemas.microsoft.com/office/drawing/2014/main" id="{DCDAA292-F4D2-4558-A875-C12C52ED61C4}"/>
              </a:ext>
            </a:extLst>
          </p:cNvPr>
          <p:cNvPicPr>
            <a:picLocks noChangeAspect="1"/>
          </p:cNvPicPr>
          <p:nvPr/>
        </p:nvPicPr>
        <p:blipFill>
          <a:blip r:embed="rId2"/>
          <a:stretch>
            <a:fillRect/>
          </a:stretch>
        </p:blipFill>
        <p:spPr>
          <a:xfrm>
            <a:off x="661229" y="2214693"/>
            <a:ext cx="8163989" cy="3825380"/>
          </a:xfrm>
          <a:prstGeom prst="rect">
            <a:avLst/>
          </a:prstGeom>
        </p:spPr>
      </p:pic>
      <p:sp>
        <p:nvSpPr>
          <p:cNvPr id="6" name="Rectangle 5">
            <a:extLst>
              <a:ext uri="{FF2B5EF4-FFF2-40B4-BE49-F238E27FC236}">
                <a16:creationId xmlns:a16="http://schemas.microsoft.com/office/drawing/2014/main" id="{7BE29E84-3AE3-47AD-8FEB-1D4ADCCAEDEE}"/>
              </a:ext>
            </a:extLst>
          </p:cNvPr>
          <p:cNvSpPr/>
          <p:nvPr/>
        </p:nvSpPr>
        <p:spPr>
          <a:xfrm>
            <a:off x="2856453" y="4899171"/>
            <a:ext cx="5515760" cy="9731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343C709-FD66-4748-975F-0B8A90C28F9E}"/>
              </a:ext>
            </a:extLst>
          </p:cNvPr>
          <p:cNvSpPr txBox="1"/>
          <p:nvPr/>
        </p:nvSpPr>
        <p:spPr>
          <a:xfrm>
            <a:off x="512621" y="1064226"/>
            <a:ext cx="9698179" cy="584775"/>
          </a:xfrm>
          <a:prstGeom prst="rect">
            <a:avLst/>
          </a:prstGeom>
          <a:noFill/>
        </p:spPr>
        <p:txBody>
          <a:bodyPr wrap="square" lIns="91440" tIns="45720" rIns="91440" bIns="45720" rtlCol="0" anchor="t">
            <a:spAutoFit/>
          </a:bodyPr>
          <a:lstStyle/>
          <a:p>
            <a:r>
              <a:rPr lang="en-GB" sz="1600"/>
              <a:t>To view and manage any weekly guarantees you may have, go to the ‘Finance’ tab and select ‘Weekly Guarantees’.</a:t>
            </a:r>
          </a:p>
          <a:p>
            <a:r>
              <a:rPr lang="en-GB" sz="1600"/>
              <a:t>You will now see any workers how are eligible for weekly guarantees.</a:t>
            </a:r>
          </a:p>
        </p:txBody>
      </p:sp>
      <p:sp>
        <p:nvSpPr>
          <p:cNvPr id="8" name="Rectangle 7">
            <a:extLst>
              <a:ext uri="{FF2B5EF4-FFF2-40B4-BE49-F238E27FC236}">
                <a16:creationId xmlns:a16="http://schemas.microsoft.com/office/drawing/2014/main" id="{FA0D4CBA-5FF1-4104-B85A-7CD5A25B0796}"/>
              </a:ext>
            </a:extLst>
          </p:cNvPr>
          <p:cNvSpPr/>
          <p:nvPr/>
        </p:nvSpPr>
        <p:spPr>
          <a:xfrm>
            <a:off x="3086100" y="2343150"/>
            <a:ext cx="561976" cy="304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B90ACA2-ED97-40B2-8CE1-0BBF9114EA0B}"/>
              </a:ext>
            </a:extLst>
          </p:cNvPr>
          <p:cNvSpPr/>
          <p:nvPr/>
        </p:nvSpPr>
        <p:spPr>
          <a:xfrm>
            <a:off x="819150" y="4657726"/>
            <a:ext cx="1584298" cy="3333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3FDD9C-5538-4F25-80A5-E04FE6E1ABF6}"/>
              </a:ext>
            </a:extLst>
          </p:cNvPr>
          <p:cNvCxnSpPr>
            <a:cxnSpLocks/>
          </p:cNvCxnSpPr>
          <p:nvPr/>
        </p:nvCxnSpPr>
        <p:spPr>
          <a:xfrm flipH="1" flipV="1">
            <a:off x="3790950" y="2647950"/>
            <a:ext cx="3371588" cy="4084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5A6A1CD-66B2-49E1-A249-3A76DF683F30}"/>
              </a:ext>
            </a:extLst>
          </p:cNvPr>
          <p:cNvCxnSpPr>
            <a:cxnSpLocks/>
          </p:cNvCxnSpPr>
          <p:nvPr/>
        </p:nvCxnSpPr>
        <p:spPr>
          <a:xfrm flipH="1">
            <a:off x="2059619" y="3056446"/>
            <a:ext cx="5102919" cy="14977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81EEAAB-BCE0-48D7-A703-7E7627D6477F}"/>
              </a:ext>
            </a:extLst>
          </p:cNvPr>
          <p:cNvCxnSpPr>
            <a:cxnSpLocks/>
          </p:cNvCxnSpPr>
          <p:nvPr/>
        </p:nvCxnSpPr>
        <p:spPr>
          <a:xfrm>
            <a:off x="7162538" y="3056446"/>
            <a:ext cx="0" cy="20680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Slide Number Placeholder 14">
            <a:extLst>
              <a:ext uri="{FF2B5EF4-FFF2-40B4-BE49-F238E27FC236}">
                <a16:creationId xmlns:a16="http://schemas.microsoft.com/office/drawing/2014/main" id="{CA6D59D4-5A27-4DD3-B675-EE37184CB66C}"/>
              </a:ext>
            </a:extLst>
          </p:cNvPr>
          <p:cNvSpPr>
            <a:spLocks noGrp="1"/>
          </p:cNvSpPr>
          <p:nvPr>
            <p:ph type="sldNum" sz="quarter" idx="12"/>
          </p:nvPr>
        </p:nvSpPr>
        <p:spPr/>
        <p:txBody>
          <a:bodyPr/>
          <a:lstStyle/>
          <a:p>
            <a:fld id="{6F0C9F74-ED7C-44EF-9CFC-67AAF3EFA2FB}" type="slidenum">
              <a:rPr lang="en-GB" smtClean="0"/>
              <a:t>4</a:t>
            </a:fld>
            <a:endParaRPr lang="en-GB"/>
          </a:p>
        </p:txBody>
      </p:sp>
    </p:spTree>
    <p:extLst>
      <p:ext uri="{BB962C8B-B14F-4D97-AF65-F5344CB8AC3E}">
        <p14:creationId xmlns:p14="http://schemas.microsoft.com/office/powerpoint/2010/main" val="40517652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B0B4E9F-782B-4819-9833-E7E2392413F8}"/>
              </a:ext>
            </a:extLst>
          </p:cNvPr>
          <p:cNvSpPr/>
          <p:nvPr/>
        </p:nvSpPr>
        <p:spPr>
          <a:xfrm>
            <a:off x="583036" y="1595723"/>
            <a:ext cx="6152190" cy="290762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C87FE178-2208-4495-A319-6A9DEF361E34}"/>
              </a:ext>
            </a:extLst>
          </p:cNvPr>
          <p:cNvPicPr>
            <a:picLocks noChangeAspect="1"/>
          </p:cNvPicPr>
          <p:nvPr/>
        </p:nvPicPr>
        <p:blipFill rotWithShape="1">
          <a:blip r:embed="rId3"/>
          <a:srcRect l="60433" t="15270" r="10766" b="38304"/>
          <a:stretch/>
        </p:blipFill>
        <p:spPr>
          <a:xfrm>
            <a:off x="705152" y="1691980"/>
            <a:ext cx="5896511" cy="2727751"/>
          </a:xfrm>
          <a:prstGeom prst="rect">
            <a:avLst/>
          </a:prstGeom>
        </p:spPr>
      </p:pic>
      <p:sp>
        <p:nvSpPr>
          <p:cNvPr id="26" name="Rectangle 25">
            <a:extLst>
              <a:ext uri="{FF2B5EF4-FFF2-40B4-BE49-F238E27FC236}">
                <a16:creationId xmlns:a16="http://schemas.microsoft.com/office/drawing/2014/main" id="{781E7029-751F-434C-BF2C-C3226726C8EF}"/>
              </a:ext>
            </a:extLst>
          </p:cNvPr>
          <p:cNvSpPr/>
          <p:nvPr/>
        </p:nvSpPr>
        <p:spPr>
          <a:xfrm>
            <a:off x="3838657" y="2275582"/>
            <a:ext cx="6152190" cy="290762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83036" y="290785"/>
            <a:ext cx="9131300" cy="403225"/>
          </a:xfrm>
        </p:spPr>
        <p:txBody>
          <a:bodyPr/>
          <a:lstStyle/>
          <a:p>
            <a:pPr>
              <a:buClr>
                <a:srgbClr val="B8C617"/>
              </a:buClr>
            </a:pPr>
            <a:r>
              <a:rPr lang="en-US" sz="2800" b="1">
                <a:solidFill>
                  <a:srgbClr val="92D050"/>
                </a:solidFill>
                <a:latin typeface="+mn-lt"/>
              </a:rPr>
              <a:t>How To View The Adjustment In Adjustments?</a:t>
            </a:r>
          </a:p>
        </p:txBody>
      </p:sp>
      <p:sp>
        <p:nvSpPr>
          <p:cNvPr id="25" name="Rectangle 24">
            <a:extLst>
              <a:ext uri="{FF2B5EF4-FFF2-40B4-BE49-F238E27FC236}">
                <a16:creationId xmlns:a16="http://schemas.microsoft.com/office/drawing/2014/main" id="{3F86E64E-C0D4-4B53-96CE-389384200246}"/>
              </a:ext>
            </a:extLst>
          </p:cNvPr>
          <p:cNvSpPr/>
          <p:nvPr/>
        </p:nvSpPr>
        <p:spPr>
          <a:xfrm>
            <a:off x="554878" y="958804"/>
            <a:ext cx="9522782" cy="338554"/>
          </a:xfrm>
          <a:prstGeom prst="rect">
            <a:avLst/>
          </a:prstGeom>
        </p:spPr>
        <p:txBody>
          <a:bodyPr wrap="square" lIns="91440" tIns="45720" rIns="91440" bIns="45720" anchor="t">
            <a:spAutoFit/>
          </a:bodyPr>
          <a:lstStyle/>
          <a:p>
            <a:r>
              <a:rPr lang="en-US" sz="1600"/>
              <a:t>The second way is to go to timesheets and on the left side you will see adjustments.</a:t>
            </a:r>
          </a:p>
        </p:txBody>
      </p:sp>
      <p:sp>
        <p:nvSpPr>
          <p:cNvPr id="36" name="Rectangle 35">
            <a:extLst>
              <a:ext uri="{FF2B5EF4-FFF2-40B4-BE49-F238E27FC236}">
                <a16:creationId xmlns:a16="http://schemas.microsoft.com/office/drawing/2014/main" id="{C10984B0-69E3-407B-B843-871A87C910C3}"/>
              </a:ext>
            </a:extLst>
          </p:cNvPr>
          <p:cNvSpPr/>
          <p:nvPr/>
        </p:nvSpPr>
        <p:spPr>
          <a:xfrm>
            <a:off x="8384503" y="1172749"/>
            <a:ext cx="3616171" cy="1569660"/>
          </a:xfrm>
          <a:prstGeom prst="rect">
            <a:avLst/>
          </a:prstGeom>
        </p:spPr>
        <p:txBody>
          <a:bodyPr wrap="square" lIns="91440" tIns="45720" rIns="91440" bIns="45720" anchor="t">
            <a:spAutoFit/>
          </a:bodyPr>
          <a:lstStyle/>
          <a:p>
            <a:pPr algn="ctr"/>
            <a:r>
              <a:rPr lang="en-US" sz="1600"/>
              <a:t>When you open the timesheet, you will see the adjustment. If required, you can adjust here by clicking</a:t>
            </a:r>
          </a:p>
          <a:p>
            <a:pPr algn="ctr"/>
            <a:endParaRPr lang="en-US" sz="1600"/>
          </a:p>
          <a:p>
            <a:pPr algn="ctr"/>
            <a:endParaRPr lang="en-US" sz="1600"/>
          </a:p>
          <a:p>
            <a:pPr algn="ctr"/>
            <a:endParaRPr lang="en-US" sz="1600"/>
          </a:p>
        </p:txBody>
      </p:sp>
      <p:sp>
        <p:nvSpPr>
          <p:cNvPr id="19" name="Rectangle 18">
            <a:extLst>
              <a:ext uri="{FF2B5EF4-FFF2-40B4-BE49-F238E27FC236}">
                <a16:creationId xmlns:a16="http://schemas.microsoft.com/office/drawing/2014/main" id="{CD4A0FE1-B04F-488C-ACFD-67E74129359B}"/>
              </a:ext>
            </a:extLst>
          </p:cNvPr>
          <p:cNvSpPr/>
          <p:nvPr/>
        </p:nvSpPr>
        <p:spPr>
          <a:xfrm>
            <a:off x="2725483" y="2870513"/>
            <a:ext cx="1108382" cy="2351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BD1FEF4-1EB9-43D6-A955-C6C711FCA1B7}"/>
              </a:ext>
            </a:extLst>
          </p:cNvPr>
          <p:cNvSpPr/>
          <p:nvPr/>
        </p:nvSpPr>
        <p:spPr>
          <a:xfrm>
            <a:off x="728480" y="3948257"/>
            <a:ext cx="1217443" cy="2687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Picture 40">
            <a:extLst>
              <a:ext uri="{FF2B5EF4-FFF2-40B4-BE49-F238E27FC236}">
                <a16:creationId xmlns:a16="http://schemas.microsoft.com/office/drawing/2014/main" id="{380EEB11-89E4-42A6-B1D4-1239CD13E091}"/>
              </a:ext>
            </a:extLst>
          </p:cNvPr>
          <p:cNvPicPr>
            <a:picLocks noChangeAspect="1"/>
          </p:cNvPicPr>
          <p:nvPr/>
        </p:nvPicPr>
        <p:blipFill rotWithShape="1">
          <a:blip r:embed="rId4"/>
          <a:srcRect t="27074"/>
          <a:stretch/>
        </p:blipFill>
        <p:spPr>
          <a:xfrm>
            <a:off x="3955980" y="2373083"/>
            <a:ext cx="5912752" cy="2713870"/>
          </a:xfrm>
          <a:prstGeom prst="rect">
            <a:avLst/>
          </a:prstGeom>
        </p:spPr>
      </p:pic>
      <p:sp>
        <p:nvSpPr>
          <p:cNvPr id="16" name="Rectangle 15">
            <a:extLst>
              <a:ext uri="{FF2B5EF4-FFF2-40B4-BE49-F238E27FC236}">
                <a16:creationId xmlns:a16="http://schemas.microsoft.com/office/drawing/2014/main" id="{8F5DA6CD-873D-43E6-9508-FDC569E6CB5D}"/>
              </a:ext>
            </a:extLst>
          </p:cNvPr>
          <p:cNvSpPr/>
          <p:nvPr/>
        </p:nvSpPr>
        <p:spPr>
          <a:xfrm>
            <a:off x="5579443" y="3682372"/>
            <a:ext cx="269303" cy="1075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C8F41A14-8FD1-448F-91F2-54FEF5F2CE12}"/>
              </a:ext>
            </a:extLst>
          </p:cNvPr>
          <p:cNvSpPr/>
          <p:nvPr/>
        </p:nvSpPr>
        <p:spPr>
          <a:xfrm>
            <a:off x="3979671" y="4559484"/>
            <a:ext cx="892585" cy="2365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5F491209-77EC-4815-9C09-B10A218FD4FF}"/>
              </a:ext>
            </a:extLst>
          </p:cNvPr>
          <p:cNvSpPr/>
          <p:nvPr/>
        </p:nvSpPr>
        <p:spPr>
          <a:xfrm>
            <a:off x="5562698" y="3641878"/>
            <a:ext cx="4070939" cy="2213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B75FE8CE-91C4-4819-9D62-753E7A398805}"/>
              </a:ext>
            </a:extLst>
          </p:cNvPr>
          <p:cNvSpPr/>
          <p:nvPr/>
        </p:nvSpPr>
        <p:spPr>
          <a:xfrm>
            <a:off x="2253835" y="3181826"/>
            <a:ext cx="325856" cy="1574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7E05F94A-DB88-4EFB-AE32-F9D93E54E473}"/>
              </a:ext>
            </a:extLst>
          </p:cNvPr>
          <p:cNvSpPr/>
          <p:nvPr/>
        </p:nvSpPr>
        <p:spPr>
          <a:xfrm>
            <a:off x="6258668" y="4051349"/>
            <a:ext cx="5005246" cy="230500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 name="Picture 51">
            <a:extLst>
              <a:ext uri="{FF2B5EF4-FFF2-40B4-BE49-F238E27FC236}">
                <a16:creationId xmlns:a16="http://schemas.microsoft.com/office/drawing/2014/main" id="{71D842E6-DE0F-4331-BE28-0FC1F6442FC9}"/>
              </a:ext>
            </a:extLst>
          </p:cNvPr>
          <p:cNvPicPr>
            <a:picLocks noChangeAspect="1"/>
          </p:cNvPicPr>
          <p:nvPr/>
        </p:nvPicPr>
        <p:blipFill rotWithShape="1">
          <a:blip r:embed="rId5"/>
          <a:srcRect l="3204" t="1730"/>
          <a:stretch/>
        </p:blipFill>
        <p:spPr>
          <a:xfrm>
            <a:off x="5759707" y="4051349"/>
            <a:ext cx="5446602" cy="2238191"/>
          </a:xfrm>
          <a:prstGeom prst="rect">
            <a:avLst/>
          </a:prstGeom>
        </p:spPr>
      </p:pic>
      <p:sp>
        <p:nvSpPr>
          <p:cNvPr id="53" name="Rectangle 52">
            <a:extLst>
              <a:ext uri="{FF2B5EF4-FFF2-40B4-BE49-F238E27FC236}">
                <a16:creationId xmlns:a16="http://schemas.microsoft.com/office/drawing/2014/main" id="{0AF2F99D-E935-42FD-9428-AE5A07C51FA4}"/>
              </a:ext>
            </a:extLst>
          </p:cNvPr>
          <p:cNvSpPr/>
          <p:nvPr/>
        </p:nvSpPr>
        <p:spPr>
          <a:xfrm>
            <a:off x="6440862" y="4960564"/>
            <a:ext cx="325856" cy="143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93672947-9A3C-4879-9CAC-3B9B1D483D43}"/>
              </a:ext>
            </a:extLst>
          </p:cNvPr>
          <p:cNvSpPr/>
          <p:nvPr/>
        </p:nvSpPr>
        <p:spPr>
          <a:xfrm>
            <a:off x="6452981" y="5172205"/>
            <a:ext cx="4701145" cy="10839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 name="Straight Arrow Connector 58">
            <a:extLst>
              <a:ext uri="{FF2B5EF4-FFF2-40B4-BE49-F238E27FC236}">
                <a16:creationId xmlns:a16="http://schemas.microsoft.com/office/drawing/2014/main" id="{DE012907-191C-40EF-B966-6FD49FF88490}"/>
              </a:ext>
            </a:extLst>
          </p:cNvPr>
          <p:cNvCxnSpPr>
            <a:cxnSpLocks/>
          </p:cNvCxnSpPr>
          <p:nvPr/>
        </p:nvCxnSpPr>
        <p:spPr>
          <a:xfrm>
            <a:off x="10503861" y="2349131"/>
            <a:ext cx="0" cy="33650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940A2059-1A61-4B5E-9BF9-86CB3A0F3908}"/>
              </a:ext>
            </a:extLst>
          </p:cNvPr>
          <p:cNvPicPr>
            <a:picLocks noChangeAspect="1"/>
          </p:cNvPicPr>
          <p:nvPr/>
        </p:nvPicPr>
        <p:blipFill>
          <a:blip r:embed="rId6"/>
          <a:stretch>
            <a:fillRect/>
          </a:stretch>
        </p:blipFill>
        <p:spPr>
          <a:xfrm>
            <a:off x="9362109" y="2015029"/>
            <a:ext cx="1844200" cy="205758"/>
          </a:xfrm>
          <a:prstGeom prst="rect">
            <a:avLst/>
          </a:prstGeom>
        </p:spPr>
      </p:pic>
      <p:sp>
        <p:nvSpPr>
          <p:cNvPr id="2" name="Rectangle 1">
            <a:extLst>
              <a:ext uri="{FF2B5EF4-FFF2-40B4-BE49-F238E27FC236}">
                <a16:creationId xmlns:a16="http://schemas.microsoft.com/office/drawing/2014/main" id="{31DB3CF3-29EF-4463-8D98-7A661C13F7CE}"/>
              </a:ext>
            </a:extLst>
          </p:cNvPr>
          <p:cNvSpPr/>
          <p:nvPr/>
        </p:nvSpPr>
        <p:spPr>
          <a:xfrm>
            <a:off x="1554609" y="1800938"/>
            <a:ext cx="706547" cy="200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C64F1FA1-C277-48E2-80A9-23BB529B27B6}"/>
              </a:ext>
            </a:extLst>
          </p:cNvPr>
          <p:cNvSpPr/>
          <p:nvPr/>
        </p:nvSpPr>
        <p:spPr>
          <a:xfrm>
            <a:off x="9474299" y="5899419"/>
            <a:ext cx="1567465" cy="2525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F863071A-D773-44AF-BA6E-8317BAC79132}"/>
              </a:ext>
            </a:extLst>
          </p:cNvPr>
          <p:cNvCxnSpPr>
            <a:cxnSpLocks/>
          </p:cNvCxnSpPr>
          <p:nvPr/>
        </p:nvCxnSpPr>
        <p:spPr>
          <a:xfrm flipH="1">
            <a:off x="8250940" y="2355221"/>
            <a:ext cx="2252921" cy="12198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6E854E5-4FA6-4EA6-B94C-7B5BC5B04312}"/>
              </a:ext>
            </a:extLst>
          </p:cNvPr>
          <p:cNvCxnSpPr>
            <a:cxnSpLocks/>
          </p:cNvCxnSpPr>
          <p:nvPr/>
        </p:nvCxnSpPr>
        <p:spPr>
          <a:xfrm flipH="1">
            <a:off x="1196482" y="1182873"/>
            <a:ext cx="1214316" cy="26527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FA0AF1D-3692-4A20-839E-72AD50758F24}"/>
              </a:ext>
            </a:extLst>
          </p:cNvPr>
          <p:cNvCxnSpPr>
            <a:cxnSpLocks/>
          </p:cNvCxnSpPr>
          <p:nvPr/>
        </p:nvCxnSpPr>
        <p:spPr>
          <a:xfrm>
            <a:off x="2410798" y="1234767"/>
            <a:ext cx="613446" cy="15662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7E0BF332-3186-4E48-AC3B-66A63BAEB219}"/>
              </a:ext>
            </a:extLst>
          </p:cNvPr>
          <p:cNvSpPr>
            <a:spLocks noGrp="1"/>
          </p:cNvSpPr>
          <p:nvPr>
            <p:ph type="sldNum" sz="quarter" idx="12"/>
          </p:nvPr>
        </p:nvSpPr>
        <p:spPr/>
        <p:txBody>
          <a:bodyPr/>
          <a:lstStyle/>
          <a:p>
            <a:fld id="{6F0C9F74-ED7C-44EF-9CFC-67AAF3EFA2FB}" type="slidenum">
              <a:rPr lang="en-GB" smtClean="0"/>
              <a:t>40</a:t>
            </a:fld>
            <a:endParaRPr lang="en-GB"/>
          </a:p>
        </p:txBody>
      </p:sp>
    </p:spTree>
    <p:extLst>
      <p:ext uri="{BB962C8B-B14F-4D97-AF65-F5344CB8AC3E}">
        <p14:creationId xmlns:p14="http://schemas.microsoft.com/office/powerpoint/2010/main" val="28386173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SITE LOCKS</a:t>
            </a:r>
          </a:p>
          <a:p>
            <a:endParaRPr lang="en-GB" sz="4800"/>
          </a:p>
        </p:txBody>
      </p:sp>
      <p:sp>
        <p:nvSpPr>
          <p:cNvPr id="10" name="Slide Number Placeholder 9">
            <a:extLst>
              <a:ext uri="{FF2B5EF4-FFF2-40B4-BE49-F238E27FC236}">
                <a16:creationId xmlns:a16="http://schemas.microsoft.com/office/drawing/2014/main" id="{91C81801-B645-484A-9A7A-136ED5BC2DDB}"/>
              </a:ext>
            </a:extLst>
          </p:cNvPr>
          <p:cNvSpPr>
            <a:spLocks noGrp="1"/>
          </p:cNvSpPr>
          <p:nvPr>
            <p:ph type="sldNum" sz="quarter" idx="12"/>
          </p:nvPr>
        </p:nvSpPr>
        <p:spPr/>
        <p:txBody>
          <a:bodyPr/>
          <a:lstStyle/>
          <a:p>
            <a:fld id="{6F0C9F74-ED7C-44EF-9CFC-67AAF3EFA2FB}" type="slidenum">
              <a:rPr lang="en-GB" smtClean="0"/>
              <a:t>41</a:t>
            </a:fld>
            <a:endParaRPr lang="en-GB"/>
          </a:p>
        </p:txBody>
      </p:sp>
    </p:spTree>
    <p:extLst>
      <p:ext uri="{BB962C8B-B14F-4D97-AF65-F5344CB8AC3E}">
        <p14:creationId xmlns:p14="http://schemas.microsoft.com/office/powerpoint/2010/main" val="29699011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71119" y="354509"/>
            <a:ext cx="9131300" cy="785812"/>
          </a:xfrm>
        </p:spPr>
        <p:txBody>
          <a:bodyPr/>
          <a:lstStyle/>
          <a:p>
            <a:pPr>
              <a:buClr>
                <a:srgbClr val="B8C617"/>
              </a:buClr>
            </a:pPr>
            <a:r>
              <a:rPr lang="en-US" sz="2800" b="1">
                <a:solidFill>
                  <a:srgbClr val="92D050"/>
                </a:solidFill>
                <a:latin typeface="+mn-lt"/>
                <a:cs typeface="Calibri"/>
              </a:rPr>
              <a:t>When Is The Deadline For Locking Sites?</a:t>
            </a: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933668" y="1455563"/>
            <a:ext cx="9522782" cy="2800767"/>
          </a:xfrm>
          <a:prstGeom prst="rect">
            <a:avLst/>
          </a:prstGeom>
        </p:spPr>
        <p:txBody>
          <a:bodyPr wrap="square" lIns="91440" tIns="45720" rIns="91440" bIns="45720" anchor="t">
            <a:spAutoFit/>
          </a:bodyPr>
          <a:lstStyle/>
          <a:p>
            <a:pPr algn="ctr"/>
            <a:r>
              <a:rPr lang="en-US" sz="2800" b="1" dirty="0">
                <a:cs typeface="Calibri"/>
              </a:rPr>
              <a:t>DEADLINE FOR LOCKING SITES IS</a:t>
            </a:r>
            <a:r>
              <a:rPr lang="en-US" sz="2800" dirty="0">
                <a:cs typeface="Calibri"/>
              </a:rPr>
              <a:t>:</a:t>
            </a:r>
          </a:p>
          <a:p>
            <a:pPr algn="ctr"/>
            <a:r>
              <a:rPr lang="en-US" sz="2800" b="1" dirty="0">
                <a:solidFill>
                  <a:srgbClr val="FF0000"/>
                </a:solidFill>
                <a:cs typeface="Calibri"/>
              </a:rPr>
              <a:t>MONDAY</a:t>
            </a:r>
          </a:p>
          <a:p>
            <a:pPr algn="ctr"/>
            <a:r>
              <a:rPr lang="en-US" sz="2800" b="1" dirty="0">
                <a:solidFill>
                  <a:srgbClr val="FF0000"/>
                </a:solidFill>
                <a:cs typeface="Calibri"/>
              </a:rPr>
              <a:t>2PM</a:t>
            </a:r>
          </a:p>
          <a:p>
            <a:pPr algn="ctr"/>
            <a:endParaRPr lang="en-US" sz="4400" b="1" dirty="0">
              <a:solidFill>
                <a:srgbClr val="FF0000"/>
              </a:solidFill>
              <a:cs typeface="Calibri"/>
            </a:endParaRPr>
          </a:p>
          <a:p>
            <a:pPr algn="ctr"/>
            <a:r>
              <a:rPr lang="en-US" sz="2400" b="1" dirty="0">
                <a:solidFill>
                  <a:srgbClr val="FF0000"/>
                </a:solidFill>
                <a:cs typeface="Calibri"/>
              </a:rPr>
              <a:t>If you don’t lock or advise of an issue the site will be locked for you which will result in receive a complete and correct invoice </a:t>
            </a:r>
          </a:p>
        </p:txBody>
      </p:sp>
      <p:sp>
        <p:nvSpPr>
          <p:cNvPr id="6" name="Slide Number Placeholder 5">
            <a:extLst>
              <a:ext uri="{FF2B5EF4-FFF2-40B4-BE49-F238E27FC236}">
                <a16:creationId xmlns:a16="http://schemas.microsoft.com/office/drawing/2014/main" id="{2024F9D4-4F9A-4C4F-A014-0BD8F420B316}"/>
              </a:ext>
            </a:extLst>
          </p:cNvPr>
          <p:cNvSpPr>
            <a:spLocks noGrp="1"/>
          </p:cNvSpPr>
          <p:nvPr>
            <p:ph type="sldNum" sz="quarter" idx="12"/>
          </p:nvPr>
        </p:nvSpPr>
        <p:spPr/>
        <p:txBody>
          <a:bodyPr/>
          <a:lstStyle/>
          <a:p>
            <a:fld id="{6F0C9F74-ED7C-44EF-9CFC-67AAF3EFA2FB}" type="slidenum">
              <a:rPr lang="en-GB" smtClean="0"/>
              <a:t>42</a:t>
            </a:fld>
            <a:endParaRPr lang="en-GB"/>
          </a:p>
        </p:txBody>
      </p:sp>
    </p:spTree>
    <p:extLst>
      <p:ext uri="{BB962C8B-B14F-4D97-AF65-F5344CB8AC3E}">
        <p14:creationId xmlns:p14="http://schemas.microsoft.com/office/powerpoint/2010/main" val="2289250859"/>
      </p:ext>
    </p:extLst>
  </p:cSld>
  <p:clrMapOvr>
    <a:masterClrMapping/>
  </p:clrMapOvr>
  <p:extLst>
    <p:ext uri="{6950BFC3-D8DA-4A85-94F7-54DA5524770B}">
      <p188:commentRel xmlns:p188="http://schemas.microsoft.com/office/powerpoint/2018/8/main" r:id="rId3"/>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593936" y="2673616"/>
            <a:ext cx="6277219" cy="360160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93936" y="509262"/>
            <a:ext cx="9131300" cy="785812"/>
          </a:xfrm>
        </p:spPr>
        <p:txBody>
          <a:bodyPr/>
          <a:lstStyle/>
          <a:p>
            <a:pPr>
              <a:buClr>
                <a:srgbClr val="B8C617"/>
              </a:buClr>
            </a:pPr>
            <a:r>
              <a:rPr lang="en-US" sz="2800" b="1">
                <a:solidFill>
                  <a:srgbClr val="92D050"/>
                </a:solidFill>
                <a:latin typeface="+mn-lt"/>
              </a:rPr>
              <a:t>What Do I Need To Check Before I Lock Site?</a:t>
            </a:r>
          </a:p>
        </p:txBody>
      </p:sp>
      <p:sp>
        <p:nvSpPr>
          <p:cNvPr id="25" name="Rectangle 24">
            <a:extLst>
              <a:ext uri="{FF2B5EF4-FFF2-40B4-BE49-F238E27FC236}">
                <a16:creationId xmlns:a16="http://schemas.microsoft.com/office/drawing/2014/main" id="{3F86E64E-C0D4-4B53-96CE-389384200246}"/>
              </a:ext>
            </a:extLst>
          </p:cNvPr>
          <p:cNvSpPr/>
          <p:nvPr/>
        </p:nvSpPr>
        <p:spPr>
          <a:xfrm>
            <a:off x="545328" y="1240182"/>
            <a:ext cx="9522782" cy="584775"/>
          </a:xfrm>
          <a:prstGeom prst="rect">
            <a:avLst/>
          </a:prstGeom>
        </p:spPr>
        <p:txBody>
          <a:bodyPr wrap="square" lIns="91440" tIns="45720" rIns="91440" bIns="45720" anchor="t">
            <a:spAutoFit/>
          </a:bodyPr>
          <a:lstStyle/>
          <a:p>
            <a:r>
              <a:rPr lang="en-US" sz="1600"/>
              <a:t>Site Locks is the final process before you complete payroll. Once you lock the site you are not able to do anything if you find something wrong. It is important that you do your checks before finalising.  </a:t>
            </a:r>
          </a:p>
        </p:txBody>
      </p:sp>
      <p:sp>
        <p:nvSpPr>
          <p:cNvPr id="16" name="Rectangle 15">
            <a:extLst>
              <a:ext uri="{FF2B5EF4-FFF2-40B4-BE49-F238E27FC236}">
                <a16:creationId xmlns:a16="http://schemas.microsoft.com/office/drawing/2014/main" id="{D0A78720-9BEF-4513-B205-282EC909A2BB}"/>
              </a:ext>
            </a:extLst>
          </p:cNvPr>
          <p:cNvSpPr/>
          <p:nvPr/>
        </p:nvSpPr>
        <p:spPr>
          <a:xfrm>
            <a:off x="1528009" y="1888687"/>
            <a:ext cx="3067942" cy="584775"/>
          </a:xfrm>
          <a:prstGeom prst="rect">
            <a:avLst/>
          </a:prstGeom>
        </p:spPr>
        <p:txBody>
          <a:bodyPr wrap="square" lIns="91440" tIns="45720" rIns="91440" bIns="45720" anchor="t">
            <a:spAutoFit/>
          </a:bodyPr>
          <a:lstStyle/>
          <a:p>
            <a:pPr algn="ctr"/>
            <a:r>
              <a:rPr lang="en-US" sz="1600"/>
              <a:t>Go to Finance and back to your timesheet page.</a:t>
            </a:r>
            <a:endParaRPr lang="en-US" sz="1600">
              <a:cs typeface="Calibri"/>
            </a:endParaRPr>
          </a:p>
        </p:txBody>
      </p:sp>
      <p:sp>
        <p:nvSpPr>
          <p:cNvPr id="8" name="Rectangle 7">
            <a:extLst>
              <a:ext uri="{FF2B5EF4-FFF2-40B4-BE49-F238E27FC236}">
                <a16:creationId xmlns:a16="http://schemas.microsoft.com/office/drawing/2014/main" id="{070D095F-3C30-481B-B74C-007E080F8930}"/>
              </a:ext>
            </a:extLst>
          </p:cNvPr>
          <p:cNvSpPr/>
          <p:nvPr/>
        </p:nvSpPr>
        <p:spPr>
          <a:xfrm>
            <a:off x="6590029" y="3540560"/>
            <a:ext cx="4162937" cy="3494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B39BDC4-E72A-49AD-8CA8-30022E7DC690}"/>
              </a:ext>
            </a:extLst>
          </p:cNvPr>
          <p:cNvSpPr txBox="1"/>
          <p:nvPr/>
        </p:nvSpPr>
        <p:spPr>
          <a:xfrm>
            <a:off x="7533517" y="1962292"/>
            <a:ext cx="321944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ea typeface="+mn-lt"/>
                <a:cs typeface="+mn-lt"/>
              </a:rPr>
              <a:t>You need to check your hours and charge rates match.</a:t>
            </a:r>
            <a:endParaRPr lang="en-US" sz="1600">
              <a:cs typeface="Calibri" panose="020F0502020204030204"/>
            </a:endParaRPr>
          </a:p>
        </p:txBody>
      </p:sp>
      <p:cxnSp>
        <p:nvCxnSpPr>
          <p:cNvPr id="3" name="Straight Arrow Connector 2">
            <a:extLst>
              <a:ext uri="{FF2B5EF4-FFF2-40B4-BE49-F238E27FC236}">
                <a16:creationId xmlns:a16="http://schemas.microsoft.com/office/drawing/2014/main" id="{1B8E6816-07C7-43A0-8F62-67004136F142}"/>
              </a:ext>
            </a:extLst>
          </p:cNvPr>
          <p:cNvCxnSpPr>
            <a:cxnSpLocks/>
          </p:cNvCxnSpPr>
          <p:nvPr/>
        </p:nvCxnSpPr>
        <p:spPr>
          <a:xfrm flipH="1">
            <a:off x="2699300" y="2828053"/>
            <a:ext cx="67336" cy="6177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3E4F1FA0-71AF-4404-85EE-122207EC7313}"/>
              </a:ext>
            </a:extLst>
          </p:cNvPr>
          <p:cNvPicPr>
            <a:picLocks noChangeAspect="1"/>
          </p:cNvPicPr>
          <p:nvPr/>
        </p:nvPicPr>
        <p:blipFill rotWithShape="1">
          <a:blip r:embed="rId3"/>
          <a:srcRect l="61912" t="7332" r="12282" b="44949"/>
          <a:stretch/>
        </p:blipFill>
        <p:spPr>
          <a:xfrm>
            <a:off x="699899" y="2754747"/>
            <a:ext cx="6072684" cy="3435422"/>
          </a:xfrm>
          <a:prstGeom prst="rect">
            <a:avLst/>
          </a:prstGeom>
        </p:spPr>
      </p:pic>
      <p:sp>
        <p:nvSpPr>
          <p:cNvPr id="34" name="Rectangle 33">
            <a:extLst>
              <a:ext uri="{FF2B5EF4-FFF2-40B4-BE49-F238E27FC236}">
                <a16:creationId xmlns:a16="http://schemas.microsoft.com/office/drawing/2014/main" id="{A2ACAEF3-9F6D-46CF-A642-6E5081021618}"/>
              </a:ext>
            </a:extLst>
          </p:cNvPr>
          <p:cNvSpPr/>
          <p:nvPr/>
        </p:nvSpPr>
        <p:spPr>
          <a:xfrm>
            <a:off x="2861801" y="2828053"/>
            <a:ext cx="389057" cy="2160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B463AD39-6BF2-467E-8C84-AE3635B34B24}"/>
              </a:ext>
            </a:extLst>
          </p:cNvPr>
          <p:cNvSpPr/>
          <p:nvPr/>
        </p:nvSpPr>
        <p:spPr>
          <a:xfrm>
            <a:off x="2887544" y="4904392"/>
            <a:ext cx="1465848" cy="2160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Arrow Connector 3">
            <a:extLst>
              <a:ext uri="{FF2B5EF4-FFF2-40B4-BE49-F238E27FC236}">
                <a16:creationId xmlns:a16="http://schemas.microsoft.com/office/drawing/2014/main" id="{E5BF8277-F0EE-4609-8249-3ABBC88E2CA6}"/>
              </a:ext>
            </a:extLst>
          </p:cNvPr>
          <p:cNvCxnSpPr>
            <a:cxnSpLocks/>
          </p:cNvCxnSpPr>
          <p:nvPr/>
        </p:nvCxnSpPr>
        <p:spPr>
          <a:xfrm flipH="1">
            <a:off x="3245742" y="2177091"/>
            <a:ext cx="1927887" cy="75500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30E38D51-0232-4E04-AE3A-B5A0BC573580}"/>
              </a:ext>
            </a:extLst>
          </p:cNvPr>
          <p:cNvSpPr/>
          <p:nvPr/>
        </p:nvSpPr>
        <p:spPr>
          <a:xfrm>
            <a:off x="5224752" y="3078760"/>
            <a:ext cx="6556944" cy="3277590"/>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96466B0A-0A01-48E4-AD71-ABB55A519C45}"/>
              </a:ext>
            </a:extLst>
          </p:cNvPr>
          <p:cNvPicPr>
            <a:picLocks noChangeAspect="1"/>
          </p:cNvPicPr>
          <p:nvPr/>
        </p:nvPicPr>
        <p:blipFill rotWithShape="1">
          <a:blip r:embed="rId4"/>
          <a:srcRect l="61893" t="20571" r="12767" b="7364"/>
          <a:stretch/>
        </p:blipFill>
        <p:spPr>
          <a:xfrm>
            <a:off x="5333449" y="3157282"/>
            <a:ext cx="6328342" cy="3103609"/>
          </a:xfrm>
          <a:prstGeom prst="rect">
            <a:avLst/>
          </a:prstGeom>
        </p:spPr>
      </p:pic>
      <p:sp>
        <p:nvSpPr>
          <p:cNvPr id="19" name="Rectangle 18">
            <a:extLst>
              <a:ext uri="{FF2B5EF4-FFF2-40B4-BE49-F238E27FC236}">
                <a16:creationId xmlns:a16="http://schemas.microsoft.com/office/drawing/2014/main" id="{9351AC32-5B82-4758-9D83-1FBAF2078DB5}"/>
              </a:ext>
            </a:extLst>
          </p:cNvPr>
          <p:cNvSpPr/>
          <p:nvPr/>
        </p:nvSpPr>
        <p:spPr>
          <a:xfrm>
            <a:off x="7064558" y="3679421"/>
            <a:ext cx="4437413" cy="3494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Arrow Connector 23">
            <a:extLst>
              <a:ext uri="{FF2B5EF4-FFF2-40B4-BE49-F238E27FC236}">
                <a16:creationId xmlns:a16="http://schemas.microsoft.com/office/drawing/2014/main" id="{05667DE0-07DE-43F2-893A-193DA026E2FE}"/>
              </a:ext>
            </a:extLst>
          </p:cNvPr>
          <p:cNvCxnSpPr>
            <a:cxnSpLocks/>
          </p:cNvCxnSpPr>
          <p:nvPr/>
        </p:nvCxnSpPr>
        <p:spPr>
          <a:xfrm flipH="1">
            <a:off x="3707781" y="2167187"/>
            <a:ext cx="1465848" cy="27233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C27B858-520D-40F9-BE9B-61B8FAB3BAD5}"/>
              </a:ext>
            </a:extLst>
          </p:cNvPr>
          <p:cNvCxnSpPr>
            <a:cxnSpLocks/>
            <a:endCxn id="19" idx="0"/>
          </p:cNvCxnSpPr>
          <p:nvPr/>
        </p:nvCxnSpPr>
        <p:spPr>
          <a:xfrm>
            <a:off x="9283264" y="2610977"/>
            <a:ext cx="1" cy="10684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Slide Number Placeholder 12">
            <a:extLst>
              <a:ext uri="{FF2B5EF4-FFF2-40B4-BE49-F238E27FC236}">
                <a16:creationId xmlns:a16="http://schemas.microsoft.com/office/drawing/2014/main" id="{89E879F9-14CC-4955-84D6-EA25B442B336}"/>
              </a:ext>
            </a:extLst>
          </p:cNvPr>
          <p:cNvSpPr>
            <a:spLocks noGrp="1"/>
          </p:cNvSpPr>
          <p:nvPr>
            <p:ph type="sldNum" sz="quarter" idx="12"/>
          </p:nvPr>
        </p:nvSpPr>
        <p:spPr/>
        <p:txBody>
          <a:bodyPr/>
          <a:lstStyle/>
          <a:p>
            <a:fld id="{6F0C9F74-ED7C-44EF-9CFC-67AAF3EFA2FB}" type="slidenum">
              <a:rPr lang="en-GB" smtClean="0"/>
              <a:t>43</a:t>
            </a:fld>
            <a:endParaRPr lang="en-GB"/>
          </a:p>
        </p:txBody>
      </p:sp>
    </p:spTree>
    <p:extLst>
      <p:ext uri="{BB962C8B-B14F-4D97-AF65-F5344CB8AC3E}">
        <p14:creationId xmlns:p14="http://schemas.microsoft.com/office/powerpoint/2010/main" val="1858047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22883" y="2171335"/>
            <a:ext cx="6141075" cy="3582552"/>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4307" y="509013"/>
            <a:ext cx="9131300" cy="484188"/>
          </a:xfrm>
        </p:spPr>
        <p:txBody>
          <a:bodyPr/>
          <a:lstStyle/>
          <a:p>
            <a:pPr>
              <a:buClr>
                <a:srgbClr val="B8C617"/>
              </a:buClr>
            </a:pPr>
            <a:r>
              <a:rPr lang="en-US" sz="2800" b="1">
                <a:solidFill>
                  <a:srgbClr val="92D050"/>
                </a:solidFill>
                <a:latin typeface="+mn-lt"/>
              </a:rPr>
              <a:t>Where To Find Period (Week), Division And Client?</a:t>
            </a:r>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584775"/>
          </a:xfrm>
          <a:prstGeom prst="rect">
            <a:avLst/>
          </a:prstGeom>
        </p:spPr>
        <p:txBody>
          <a:bodyPr wrap="square" lIns="91440" tIns="45720" rIns="91440" bIns="45720" anchor="t">
            <a:spAutoFit/>
          </a:bodyPr>
          <a:lstStyle/>
          <a:p>
            <a:r>
              <a:rPr lang="en-US" sz="1600"/>
              <a:t>Next you will need to add your Period. This is the </a:t>
            </a:r>
            <a:r>
              <a:rPr lang="en-US" sz="1600" b="1"/>
              <a:t>week</a:t>
            </a:r>
            <a:r>
              <a:rPr lang="en-US" sz="1600"/>
              <a:t> of payroll you are processing, </a:t>
            </a:r>
            <a:r>
              <a:rPr lang="en-US" sz="1600" b="1"/>
              <a:t>division</a:t>
            </a:r>
            <a:r>
              <a:rPr lang="en-US" sz="1600"/>
              <a:t> which your </a:t>
            </a:r>
            <a:r>
              <a:rPr lang="en-US" sz="1600" b="1"/>
              <a:t>client</a:t>
            </a:r>
            <a:r>
              <a:rPr lang="en-US" sz="1600"/>
              <a:t> sits under and then find your client.</a:t>
            </a:r>
          </a:p>
        </p:txBody>
      </p:sp>
      <p:pic>
        <p:nvPicPr>
          <p:cNvPr id="2" name="Picture 1">
            <a:extLst>
              <a:ext uri="{FF2B5EF4-FFF2-40B4-BE49-F238E27FC236}">
                <a16:creationId xmlns:a16="http://schemas.microsoft.com/office/drawing/2014/main" id="{25146D5C-ED4A-4F11-BD6B-8B25F0F909DF}"/>
              </a:ext>
            </a:extLst>
          </p:cNvPr>
          <p:cNvPicPr>
            <a:picLocks noChangeAspect="1"/>
          </p:cNvPicPr>
          <p:nvPr/>
        </p:nvPicPr>
        <p:blipFill rotWithShape="1">
          <a:blip r:embed="rId3"/>
          <a:srcRect l="61911" t="13719" r="12437" b="43377"/>
          <a:stretch/>
        </p:blipFill>
        <p:spPr>
          <a:xfrm>
            <a:off x="708060" y="2245388"/>
            <a:ext cx="5959867" cy="3427579"/>
          </a:xfrm>
          <a:prstGeom prst="rect">
            <a:avLst/>
          </a:prstGeom>
        </p:spPr>
      </p:pic>
      <p:sp>
        <p:nvSpPr>
          <p:cNvPr id="19" name="Rectangle 18">
            <a:extLst>
              <a:ext uri="{FF2B5EF4-FFF2-40B4-BE49-F238E27FC236}">
                <a16:creationId xmlns:a16="http://schemas.microsoft.com/office/drawing/2014/main" id="{E964FC0C-C913-4897-8BDE-7B7C630F3A2C}"/>
              </a:ext>
            </a:extLst>
          </p:cNvPr>
          <p:cNvSpPr/>
          <p:nvPr/>
        </p:nvSpPr>
        <p:spPr>
          <a:xfrm>
            <a:off x="817266" y="3133618"/>
            <a:ext cx="1381403" cy="23669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1E0F41AB-583A-4D2C-9782-457C8B21E1D6}"/>
              </a:ext>
            </a:extLst>
          </p:cNvPr>
          <p:cNvSpPr/>
          <p:nvPr/>
        </p:nvSpPr>
        <p:spPr>
          <a:xfrm>
            <a:off x="3023831" y="2676375"/>
            <a:ext cx="6141075" cy="3582552"/>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33910424-F898-42C5-A846-FA58A48729E0}"/>
              </a:ext>
            </a:extLst>
          </p:cNvPr>
          <p:cNvPicPr>
            <a:picLocks noChangeAspect="1"/>
          </p:cNvPicPr>
          <p:nvPr/>
        </p:nvPicPr>
        <p:blipFill rotWithShape="1">
          <a:blip r:embed="rId4"/>
          <a:srcRect l="62403" t="13945" r="11201" b="36174"/>
          <a:stretch/>
        </p:blipFill>
        <p:spPr>
          <a:xfrm>
            <a:off x="3130138" y="2773610"/>
            <a:ext cx="5931724" cy="3397067"/>
          </a:xfrm>
          <a:prstGeom prst="rect">
            <a:avLst/>
          </a:prstGeom>
        </p:spPr>
      </p:pic>
      <p:sp>
        <p:nvSpPr>
          <p:cNvPr id="15" name="Rectangle 14">
            <a:extLst>
              <a:ext uri="{FF2B5EF4-FFF2-40B4-BE49-F238E27FC236}">
                <a16:creationId xmlns:a16="http://schemas.microsoft.com/office/drawing/2014/main" id="{99EFDCE2-20AB-4990-9500-BA6946176142}"/>
              </a:ext>
            </a:extLst>
          </p:cNvPr>
          <p:cNvSpPr/>
          <p:nvPr/>
        </p:nvSpPr>
        <p:spPr>
          <a:xfrm>
            <a:off x="5749361" y="3224807"/>
            <a:ext cx="5997984" cy="3471348"/>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51D5EE9D-44C3-442C-A77A-07B63EB8F3EE}"/>
              </a:ext>
            </a:extLst>
          </p:cNvPr>
          <p:cNvPicPr>
            <a:picLocks noChangeAspect="1"/>
          </p:cNvPicPr>
          <p:nvPr/>
        </p:nvPicPr>
        <p:blipFill rotWithShape="1">
          <a:blip r:embed="rId5"/>
          <a:srcRect l="62112" t="15004" r="12039" b="28972"/>
          <a:stretch/>
        </p:blipFill>
        <p:spPr>
          <a:xfrm>
            <a:off x="5867472" y="3316948"/>
            <a:ext cx="5756349" cy="3300476"/>
          </a:xfrm>
          <a:prstGeom prst="rect">
            <a:avLst/>
          </a:prstGeom>
        </p:spPr>
      </p:pic>
      <p:sp>
        <p:nvSpPr>
          <p:cNvPr id="16" name="Rectangle 15">
            <a:extLst>
              <a:ext uri="{FF2B5EF4-FFF2-40B4-BE49-F238E27FC236}">
                <a16:creationId xmlns:a16="http://schemas.microsoft.com/office/drawing/2014/main" id="{317F53D3-92CE-4D0D-9422-6691DC455566}"/>
              </a:ext>
            </a:extLst>
          </p:cNvPr>
          <p:cNvSpPr/>
          <p:nvPr/>
        </p:nvSpPr>
        <p:spPr>
          <a:xfrm>
            <a:off x="3119864" y="3996119"/>
            <a:ext cx="1309576" cy="20212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2292ED2-F551-4253-8599-F6539275980D}"/>
              </a:ext>
            </a:extLst>
          </p:cNvPr>
          <p:cNvSpPr/>
          <p:nvPr/>
        </p:nvSpPr>
        <p:spPr>
          <a:xfrm>
            <a:off x="5888808" y="4715311"/>
            <a:ext cx="1426281" cy="15208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Arrow Connector 21">
            <a:extLst>
              <a:ext uri="{FF2B5EF4-FFF2-40B4-BE49-F238E27FC236}">
                <a16:creationId xmlns:a16="http://schemas.microsoft.com/office/drawing/2014/main" id="{7E62A34B-6264-44B8-9A91-727E793BE35A}"/>
              </a:ext>
            </a:extLst>
          </p:cNvPr>
          <p:cNvCxnSpPr>
            <a:cxnSpLocks/>
          </p:cNvCxnSpPr>
          <p:nvPr/>
        </p:nvCxnSpPr>
        <p:spPr>
          <a:xfrm flipH="1">
            <a:off x="1952090" y="1748938"/>
            <a:ext cx="2874631" cy="18161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F318CDF-C3B4-4FB7-9248-6EA9DBAB8511}"/>
              </a:ext>
            </a:extLst>
          </p:cNvPr>
          <p:cNvCxnSpPr>
            <a:cxnSpLocks/>
          </p:cNvCxnSpPr>
          <p:nvPr/>
        </p:nvCxnSpPr>
        <p:spPr>
          <a:xfrm flipH="1">
            <a:off x="4232953" y="1748938"/>
            <a:ext cx="3643481" cy="25353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F929825-7AAE-491F-8567-8F10380BAC93}"/>
              </a:ext>
            </a:extLst>
          </p:cNvPr>
          <p:cNvCxnSpPr>
            <a:cxnSpLocks/>
          </p:cNvCxnSpPr>
          <p:nvPr/>
        </p:nvCxnSpPr>
        <p:spPr>
          <a:xfrm flipH="1">
            <a:off x="7068620" y="1748938"/>
            <a:ext cx="2439693" cy="32751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7EDB03DD-A3C9-442E-84AE-82F6CBE21578}"/>
              </a:ext>
            </a:extLst>
          </p:cNvPr>
          <p:cNvSpPr>
            <a:spLocks noGrp="1"/>
          </p:cNvSpPr>
          <p:nvPr>
            <p:ph type="sldNum" sz="quarter" idx="12"/>
          </p:nvPr>
        </p:nvSpPr>
        <p:spPr/>
        <p:txBody>
          <a:bodyPr/>
          <a:lstStyle/>
          <a:p>
            <a:fld id="{6F0C9F74-ED7C-44EF-9CFC-67AAF3EFA2FB}" type="slidenum">
              <a:rPr lang="en-GB" smtClean="0"/>
              <a:t>44</a:t>
            </a:fld>
            <a:endParaRPr lang="en-GB"/>
          </a:p>
        </p:txBody>
      </p:sp>
    </p:spTree>
    <p:extLst>
      <p:ext uri="{BB962C8B-B14F-4D97-AF65-F5344CB8AC3E}">
        <p14:creationId xmlns:p14="http://schemas.microsoft.com/office/powerpoint/2010/main" val="14807333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34721" y="1874572"/>
            <a:ext cx="6330806" cy="2869999"/>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36863" y="330983"/>
            <a:ext cx="9131300" cy="584200"/>
          </a:xfrm>
        </p:spPr>
        <p:txBody>
          <a:bodyPr/>
          <a:lstStyle/>
          <a:p>
            <a:pPr>
              <a:buClr>
                <a:srgbClr val="B8C617"/>
              </a:buClr>
            </a:pPr>
            <a:r>
              <a:rPr lang="en-US" sz="2800" b="1">
                <a:solidFill>
                  <a:srgbClr val="92D050"/>
                </a:solidFill>
                <a:latin typeface="+mn-lt"/>
              </a:rPr>
              <a:t>Where To Generate Your Lock Report?</a:t>
            </a:r>
          </a:p>
        </p:txBody>
      </p:sp>
      <p:sp>
        <p:nvSpPr>
          <p:cNvPr id="25" name="Rectangle 24">
            <a:extLst>
              <a:ext uri="{FF2B5EF4-FFF2-40B4-BE49-F238E27FC236}">
                <a16:creationId xmlns:a16="http://schemas.microsoft.com/office/drawing/2014/main" id="{3F86E64E-C0D4-4B53-96CE-389384200246}"/>
              </a:ext>
            </a:extLst>
          </p:cNvPr>
          <p:cNvSpPr/>
          <p:nvPr/>
        </p:nvSpPr>
        <p:spPr>
          <a:xfrm>
            <a:off x="7535853" y="1757745"/>
            <a:ext cx="3485181" cy="1815882"/>
          </a:xfrm>
          <a:prstGeom prst="rect">
            <a:avLst/>
          </a:prstGeom>
        </p:spPr>
        <p:txBody>
          <a:bodyPr wrap="square" lIns="91440" tIns="45720" rIns="91440" bIns="45720" anchor="t">
            <a:spAutoFit/>
          </a:bodyPr>
          <a:lstStyle/>
          <a:p>
            <a:pPr algn="ctr"/>
            <a:r>
              <a:rPr lang="en-US" sz="1600"/>
              <a:t>The report will show you</a:t>
            </a:r>
          </a:p>
          <a:p>
            <a:pPr algn="ctr"/>
            <a:r>
              <a:rPr lang="en-US" sz="1600"/>
              <a:t>Worker, Workers ID, Job Card, Hours, Pay Rate, Charge Rate, Total Pay and Total Charge.</a:t>
            </a:r>
          </a:p>
          <a:p>
            <a:pPr algn="ctr"/>
            <a:endParaRPr lang="en-US" sz="1600"/>
          </a:p>
          <a:p>
            <a:pPr algn="ctr"/>
            <a:r>
              <a:rPr lang="en-US" sz="1600"/>
              <a:t>This will enable you to do a final check before locking your payroll.</a:t>
            </a:r>
            <a:endParaRPr lang="en-US"/>
          </a:p>
        </p:txBody>
      </p:sp>
      <p:pic>
        <p:nvPicPr>
          <p:cNvPr id="4" name="Picture 3">
            <a:extLst>
              <a:ext uri="{FF2B5EF4-FFF2-40B4-BE49-F238E27FC236}">
                <a16:creationId xmlns:a16="http://schemas.microsoft.com/office/drawing/2014/main" id="{7AA518FD-A95B-412F-ABFF-F3307BFF675F}"/>
              </a:ext>
            </a:extLst>
          </p:cNvPr>
          <p:cNvPicPr>
            <a:picLocks noChangeAspect="1"/>
          </p:cNvPicPr>
          <p:nvPr/>
        </p:nvPicPr>
        <p:blipFill rotWithShape="1">
          <a:blip r:embed="rId4"/>
          <a:srcRect l="61820" t="14686" r="12208" b="46735"/>
          <a:stretch/>
        </p:blipFill>
        <p:spPr>
          <a:xfrm>
            <a:off x="759739" y="2015531"/>
            <a:ext cx="6138526" cy="2599361"/>
          </a:xfrm>
          <a:prstGeom prst="rect">
            <a:avLst/>
          </a:prstGeom>
        </p:spPr>
      </p:pic>
      <p:sp>
        <p:nvSpPr>
          <p:cNvPr id="8" name="Rectangle 7">
            <a:extLst>
              <a:ext uri="{FF2B5EF4-FFF2-40B4-BE49-F238E27FC236}">
                <a16:creationId xmlns:a16="http://schemas.microsoft.com/office/drawing/2014/main" id="{070D095F-3C30-481B-B74C-007E080F8930}"/>
              </a:ext>
            </a:extLst>
          </p:cNvPr>
          <p:cNvSpPr/>
          <p:nvPr/>
        </p:nvSpPr>
        <p:spPr>
          <a:xfrm>
            <a:off x="2428791" y="2724664"/>
            <a:ext cx="4386119" cy="7295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1509204" y="1523771"/>
            <a:ext cx="1120980" cy="17459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1BC1F68-1623-4791-9206-CF5CD8E0B59B}"/>
              </a:ext>
            </a:extLst>
          </p:cNvPr>
          <p:cNvSpPr/>
          <p:nvPr/>
        </p:nvSpPr>
        <p:spPr>
          <a:xfrm>
            <a:off x="1006941" y="3978898"/>
            <a:ext cx="10425320" cy="2370531"/>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0F854D0B-3073-4614-82AC-74C526CAC6DA}"/>
              </a:ext>
            </a:extLst>
          </p:cNvPr>
          <p:cNvPicPr>
            <a:picLocks noChangeAspect="1"/>
          </p:cNvPicPr>
          <p:nvPr/>
        </p:nvPicPr>
        <p:blipFill>
          <a:blip r:embed="rId5"/>
          <a:stretch>
            <a:fillRect/>
          </a:stretch>
        </p:blipFill>
        <p:spPr>
          <a:xfrm>
            <a:off x="1092961" y="4101770"/>
            <a:ext cx="10229159" cy="2155192"/>
          </a:xfrm>
          <a:prstGeom prst="rect">
            <a:avLst/>
          </a:prstGeom>
        </p:spPr>
      </p:pic>
      <p:sp>
        <p:nvSpPr>
          <p:cNvPr id="22" name="Rectangle 21">
            <a:extLst>
              <a:ext uri="{FF2B5EF4-FFF2-40B4-BE49-F238E27FC236}">
                <a16:creationId xmlns:a16="http://schemas.microsoft.com/office/drawing/2014/main" id="{2C3385E9-16D5-416F-85B2-5EBEE2904081}"/>
              </a:ext>
            </a:extLst>
          </p:cNvPr>
          <p:cNvSpPr/>
          <p:nvPr/>
        </p:nvSpPr>
        <p:spPr>
          <a:xfrm>
            <a:off x="6493303" y="4101770"/>
            <a:ext cx="404962" cy="18669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723BAD4C-9196-4E4C-8F3F-44742FD7A4BB}"/>
              </a:ext>
            </a:extLst>
          </p:cNvPr>
          <p:cNvSpPr/>
          <p:nvPr/>
        </p:nvSpPr>
        <p:spPr>
          <a:xfrm>
            <a:off x="613355" y="1172970"/>
            <a:ext cx="5285224" cy="584775"/>
          </a:xfrm>
          <a:prstGeom prst="rect">
            <a:avLst/>
          </a:prstGeom>
        </p:spPr>
        <p:txBody>
          <a:bodyPr wrap="square" lIns="91440" tIns="45720" rIns="91440" bIns="45720" anchor="t">
            <a:spAutoFit/>
          </a:bodyPr>
          <a:lstStyle/>
          <a:p>
            <a:r>
              <a:rPr lang="en-US" sz="1600"/>
              <a:t>Click on get report and this will then generate a CSV report.</a:t>
            </a:r>
          </a:p>
          <a:p>
            <a:endParaRPr lang="en-US" sz="1600"/>
          </a:p>
        </p:txBody>
      </p:sp>
      <p:sp>
        <p:nvSpPr>
          <p:cNvPr id="18" name="Rectangle 17">
            <a:extLst>
              <a:ext uri="{FF2B5EF4-FFF2-40B4-BE49-F238E27FC236}">
                <a16:creationId xmlns:a16="http://schemas.microsoft.com/office/drawing/2014/main" id="{FEB58730-8C2A-4189-BF53-795DE7921923}"/>
              </a:ext>
            </a:extLst>
          </p:cNvPr>
          <p:cNvSpPr/>
          <p:nvPr/>
        </p:nvSpPr>
        <p:spPr>
          <a:xfrm>
            <a:off x="7535853" y="4101769"/>
            <a:ext cx="684869" cy="18669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B2C2C3FC-1EA0-4FB0-86E7-5C992AA4F876}"/>
              </a:ext>
            </a:extLst>
          </p:cNvPr>
          <p:cNvSpPr/>
          <p:nvPr/>
        </p:nvSpPr>
        <p:spPr>
          <a:xfrm>
            <a:off x="10223280" y="4101768"/>
            <a:ext cx="755391" cy="20730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8">
            <a:extLst>
              <a:ext uri="{FF2B5EF4-FFF2-40B4-BE49-F238E27FC236}">
                <a16:creationId xmlns:a16="http://schemas.microsoft.com/office/drawing/2014/main" id="{3171524F-EF7A-4D9A-93DC-1CA061321B53}"/>
              </a:ext>
            </a:extLst>
          </p:cNvPr>
          <p:cNvSpPr>
            <a:spLocks noGrp="1"/>
          </p:cNvSpPr>
          <p:nvPr>
            <p:ph type="sldNum" sz="quarter" idx="12"/>
          </p:nvPr>
        </p:nvSpPr>
        <p:spPr/>
        <p:txBody>
          <a:bodyPr/>
          <a:lstStyle/>
          <a:p>
            <a:fld id="{6F0C9F74-ED7C-44EF-9CFC-67AAF3EFA2FB}" type="slidenum">
              <a:rPr lang="en-GB" smtClean="0"/>
              <a:t>45</a:t>
            </a:fld>
            <a:endParaRPr lang="en-GB"/>
          </a:p>
        </p:txBody>
      </p:sp>
    </p:spTree>
    <p:extLst>
      <p:ext uri="{BB962C8B-B14F-4D97-AF65-F5344CB8AC3E}">
        <p14:creationId xmlns:p14="http://schemas.microsoft.com/office/powerpoint/2010/main" val="4157738776"/>
      </p:ext>
    </p:extLst>
  </p:cSld>
  <p:clrMapOvr>
    <a:masterClrMapping/>
  </p:clrMapOvr>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96030" y="2058651"/>
            <a:ext cx="4081272" cy="3548009"/>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85355" y="360784"/>
            <a:ext cx="7212013" cy="785812"/>
          </a:xfrm>
        </p:spPr>
        <p:txBody>
          <a:bodyPr/>
          <a:lstStyle/>
          <a:p>
            <a:pPr>
              <a:buClr>
                <a:srgbClr val="B8C617"/>
              </a:buClr>
            </a:pPr>
            <a:r>
              <a:rPr lang="en-US" sz="2800" b="1">
                <a:solidFill>
                  <a:srgbClr val="92D050"/>
                </a:solidFill>
                <a:latin typeface="+mn-lt"/>
              </a:rPr>
              <a:t>How To Lock Your Site?</a:t>
            </a:r>
          </a:p>
        </p:txBody>
      </p:sp>
      <p:pic>
        <p:nvPicPr>
          <p:cNvPr id="3" name="Picture 2">
            <a:extLst>
              <a:ext uri="{FF2B5EF4-FFF2-40B4-BE49-F238E27FC236}">
                <a16:creationId xmlns:a16="http://schemas.microsoft.com/office/drawing/2014/main" id="{02F7AD52-51D3-46CD-8A81-15A6FBD18E56}"/>
              </a:ext>
            </a:extLst>
          </p:cNvPr>
          <p:cNvPicPr>
            <a:picLocks noChangeAspect="1"/>
          </p:cNvPicPr>
          <p:nvPr/>
        </p:nvPicPr>
        <p:blipFill>
          <a:blip r:embed="rId3"/>
          <a:stretch>
            <a:fillRect/>
          </a:stretch>
        </p:blipFill>
        <p:spPr>
          <a:xfrm>
            <a:off x="840738" y="2175029"/>
            <a:ext cx="3812946" cy="3308103"/>
          </a:xfrm>
          <a:prstGeom prst="rect">
            <a:avLst/>
          </a:prstGeom>
        </p:spPr>
      </p:pic>
      <p:sp>
        <p:nvSpPr>
          <p:cNvPr id="17" name="Rectangle 16">
            <a:extLst>
              <a:ext uri="{FF2B5EF4-FFF2-40B4-BE49-F238E27FC236}">
                <a16:creationId xmlns:a16="http://schemas.microsoft.com/office/drawing/2014/main" id="{72DE00FD-9D39-4C88-8D48-007B75A5BCE4}"/>
              </a:ext>
            </a:extLst>
          </p:cNvPr>
          <p:cNvSpPr/>
          <p:nvPr/>
        </p:nvSpPr>
        <p:spPr>
          <a:xfrm>
            <a:off x="6494843" y="2709068"/>
            <a:ext cx="4775908" cy="1385919"/>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17D2FBC1-5263-4F29-B2CF-E9A0584F4356}"/>
              </a:ext>
            </a:extLst>
          </p:cNvPr>
          <p:cNvPicPr>
            <a:picLocks noChangeAspect="1"/>
          </p:cNvPicPr>
          <p:nvPr/>
        </p:nvPicPr>
        <p:blipFill>
          <a:blip r:embed="rId4"/>
          <a:stretch>
            <a:fillRect/>
          </a:stretch>
        </p:blipFill>
        <p:spPr>
          <a:xfrm>
            <a:off x="6599179" y="2805769"/>
            <a:ext cx="4593914" cy="1213577"/>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10546827" y="3251443"/>
            <a:ext cx="646266" cy="5116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076E4AD-51C3-4140-B007-81A1CD7B2202}"/>
              </a:ext>
            </a:extLst>
          </p:cNvPr>
          <p:cNvSpPr/>
          <p:nvPr/>
        </p:nvSpPr>
        <p:spPr>
          <a:xfrm>
            <a:off x="4220773" y="5213174"/>
            <a:ext cx="443228" cy="2942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3F9A29EC-5337-45AC-A0C6-DB5AE1E29D2F}"/>
              </a:ext>
            </a:extLst>
          </p:cNvPr>
          <p:cNvSpPr/>
          <p:nvPr/>
        </p:nvSpPr>
        <p:spPr>
          <a:xfrm>
            <a:off x="945349" y="3375169"/>
            <a:ext cx="1715974" cy="9531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2359642" y="1829135"/>
            <a:ext cx="25516" cy="14069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37469E2-233B-4DB1-9862-680EBF0D3CEE}"/>
              </a:ext>
            </a:extLst>
          </p:cNvPr>
          <p:cNvCxnSpPr>
            <a:cxnSpLocks/>
          </p:cNvCxnSpPr>
          <p:nvPr/>
        </p:nvCxnSpPr>
        <p:spPr>
          <a:xfrm flipV="1">
            <a:off x="9448674" y="3843427"/>
            <a:ext cx="1014889" cy="10702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AF83E030-CDBE-4C45-A10B-A8745590B956}"/>
              </a:ext>
            </a:extLst>
          </p:cNvPr>
          <p:cNvSpPr/>
          <p:nvPr/>
        </p:nvSpPr>
        <p:spPr>
          <a:xfrm>
            <a:off x="4365973" y="1919605"/>
            <a:ext cx="4044193" cy="369332"/>
          </a:xfrm>
          <a:prstGeom prst="rect">
            <a:avLst/>
          </a:prstGeom>
        </p:spPr>
        <p:txBody>
          <a:bodyPr wrap="square" lIns="91440" tIns="45720" rIns="91440" bIns="45720" anchor="t">
            <a:spAutoFit/>
          </a:bodyPr>
          <a:lstStyle/>
          <a:p>
            <a:pPr algn="ctr"/>
            <a:r>
              <a:rPr lang="en-US"/>
              <a:t>You can now l</a:t>
            </a:r>
            <a:r>
              <a:rPr lang="en-GB"/>
              <a:t>ock your site.</a:t>
            </a:r>
            <a:endParaRPr lang="en-US"/>
          </a:p>
        </p:txBody>
      </p:sp>
      <p:cxnSp>
        <p:nvCxnSpPr>
          <p:cNvPr id="24" name="Straight Arrow Connector 23">
            <a:extLst>
              <a:ext uri="{FF2B5EF4-FFF2-40B4-BE49-F238E27FC236}">
                <a16:creationId xmlns:a16="http://schemas.microsoft.com/office/drawing/2014/main" id="{F898FC31-9963-42BD-B3CE-0B759479DF3E}"/>
              </a:ext>
            </a:extLst>
          </p:cNvPr>
          <p:cNvCxnSpPr>
            <a:cxnSpLocks/>
          </p:cNvCxnSpPr>
          <p:nvPr/>
        </p:nvCxnSpPr>
        <p:spPr>
          <a:xfrm flipH="1">
            <a:off x="4548058" y="2358992"/>
            <a:ext cx="1715974" cy="27962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D3537CE-6293-4DEA-9043-F7ACDEA31D4F}"/>
              </a:ext>
            </a:extLst>
          </p:cNvPr>
          <p:cNvSpPr txBox="1"/>
          <p:nvPr/>
        </p:nvSpPr>
        <p:spPr>
          <a:xfrm>
            <a:off x="594879" y="1118242"/>
            <a:ext cx="92894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You are now ready to lock your site. The final stage is to add in PO if required. There are also options to add to job card or worker.</a:t>
            </a:r>
            <a:endParaRPr lang="en-US"/>
          </a:p>
        </p:txBody>
      </p:sp>
      <p:sp>
        <p:nvSpPr>
          <p:cNvPr id="6" name="TextBox 5">
            <a:extLst>
              <a:ext uri="{FF2B5EF4-FFF2-40B4-BE49-F238E27FC236}">
                <a16:creationId xmlns:a16="http://schemas.microsoft.com/office/drawing/2014/main" id="{E21F5850-DC23-428F-8754-9FC9A6237D49}"/>
              </a:ext>
            </a:extLst>
          </p:cNvPr>
          <p:cNvSpPr txBox="1"/>
          <p:nvPr/>
        </p:nvSpPr>
        <p:spPr>
          <a:xfrm>
            <a:off x="6613005" y="4903953"/>
            <a:ext cx="34705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ea typeface="+mn-lt"/>
                <a:cs typeface="+mn-lt"/>
              </a:rPr>
              <a:t>The site will go from lock to unlock.</a:t>
            </a:r>
          </a:p>
        </p:txBody>
      </p:sp>
      <p:sp>
        <p:nvSpPr>
          <p:cNvPr id="8" name="TextBox 7">
            <a:extLst>
              <a:ext uri="{FF2B5EF4-FFF2-40B4-BE49-F238E27FC236}">
                <a16:creationId xmlns:a16="http://schemas.microsoft.com/office/drawing/2014/main" id="{7562E181-FA71-4C31-AFA6-19EEE9927238}"/>
              </a:ext>
            </a:extLst>
          </p:cNvPr>
          <p:cNvSpPr txBox="1"/>
          <p:nvPr/>
        </p:nvSpPr>
        <p:spPr>
          <a:xfrm>
            <a:off x="4365973" y="5237328"/>
            <a:ext cx="81204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solidFill>
                  <a:srgbClr val="FF0000"/>
                </a:solidFill>
              </a:rPr>
              <a:t>It is forbidden to unlock a site and will not allow you to do so.</a:t>
            </a:r>
            <a:endParaRPr lang="en-US" b="1">
              <a:solidFill>
                <a:srgbClr val="FF0000"/>
              </a:solidFill>
              <a:cs typeface="Calibri" panose="020F0502020204030204"/>
            </a:endParaRPr>
          </a:p>
        </p:txBody>
      </p:sp>
      <p:sp>
        <p:nvSpPr>
          <p:cNvPr id="14" name="Slide Number Placeholder 13">
            <a:extLst>
              <a:ext uri="{FF2B5EF4-FFF2-40B4-BE49-F238E27FC236}">
                <a16:creationId xmlns:a16="http://schemas.microsoft.com/office/drawing/2014/main" id="{043A528A-730F-4034-9D88-CD5FB045F38A}"/>
              </a:ext>
            </a:extLst>
          </p:cNvPr>
          <p:cNvSpPr>
            <a:spLocks noGrp="1"/>
          </p:cNvSpPr>
          <p:nvPr>
            <p:ph type="sldNum" sz="quarter" idx="12"/>
          </p:nvPr>
        </p:nvSpPr>
        <p:spPr/>
        <p:txBody>
          <a:bodyPr/>
          <a:lstStyle/>
          <a:p>
            <a:fld id="{6F0C9F74-ED7C-44EF-9CFC-67AAF3EFA2FB}" type="slidenum">
              <a:rPr lang="en-GB" smtClean="0"/>
              <a:t>46</a:t>
            </a:fld>
            <a:endParaRPr lang="en-GB"/>
          </a:p>
        </p:txBody>
      </p:sp>
    </p:spTree>
    <p:extLst>
      <p:ext uri="{BB962C8B-B14F-4D97-AF65-F5344CB8AC3E}">
        <p14:creationId xmlns:p14="http://schemas.microsoft.com/office/powerpoint/2010/main" val="2161096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WORKER OVERVIEW</a:t>
            </a:r>
          </a:p>
          <a:p>
            <a:endParaRPr lang="en-GB" sz="4800"/>
          </a:p>
        </p:txBody>
      </p:sp>
      <p:sp>
        <p:nvSpPr>
          <p:cNvPr id="10" name="Slide Number Placeholder 9">
            <a:extLst>
              <a:ext uri="{FF2B5EF4-FFF2-40B4-BE49-F238E27FC236}">
                <a16:creationId xmlns:a16="http://schemas.microsoft.com/office/drawing/2014/main" id="{A1052BFF-429D-4902-8A54-1D1B17E4A0F9}"/>
              </a:ext>
            </a:extLst>
          </p:cNvPr>
          <p:cNvSpPr>
            <a:spLocks noGrp="1"/>
          </p:cNvSpPr>
          <p:nvPr>
            <p:ph type="sldNum" sz="quarter" idx="12"/>
          </p:nvPr>
        </p:nvSpPr>
        <p:spPr/>
        <p:txBody>
          <a:bodyPr/>
          <a:lstStyle/>
          <a:p>
            <a:fld id="{6F0C9F74-ED7C-44EF-9CFC-67AAF3EFA2FB}" type="slidenum">
              <a:rPr lang="en-GB" smtClean="0"/>
              <a:t>47</a:t>
            </a:fld>
            <a:endParaRPr lang="en-GB"/>
          </a:p>
        </p:txBody>
      </p:sp>
    </p:spTree>
    <p:extLst>
      <p:ext uri="{BB962C8B-B14F-4D97-AF65-F5344CB8AC3E}">
        <p14:creationId xmlns:p14="http://schemas.microsoft.com/office/powerpoint/2010/main" val="21119269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MANAGE WORKER</a:t>
            </a:r>
          </a:p>
          <a:p>
            <a:endParaRPr lang="en-GB" sz="4800"/>
          </a:p>
        </p:txBody>
      </p:sp>
      <p:sp>
        <p:nvSpPr>
          <p:cNvPr id="10" name="Slide Number Placeholder 9">
            <a:extLst>
              <a:ext uri="{FF2B5EF4-FFF2-40B4-BE49-F238E27FC236}">
                <a16:creationId xmlns:a16="http://schemas.microsoft.com/office/drawing/2014/main" id="{8F5C12ED-3889-4F42-9AD4-4BE7D28D468A}"/>
              </a:ext>
            </a:extLst>
          </p:cNvPr>
          <p:cNvSpPr>
            <a:spLocks noGrp="1"/>
          </p:cNvSpPr>
          <p:nvPr>
            <p:ph type="sldNum" sz="quarter" idx="12"/>
          </p:nvPr>
        </p:nvSpPr>
        <p:spPr/>
        <p:txBody>
          <a:bodyPr/>
          <a:lstStyle/>
          <a:p>
            <a:fld id="{6F0C9F74-ED7C-44EF-9CFC-67AAF3EFA2FB}" type="slidenum">
              <a:rPr lang="en-GB" smtClean="0"/>
              <a:t>48</a:t>
            </a:fld>
            <a:endParaRPr lang="en-GB"/>
          </a:p>
        </p:txBody>
      </p:sp>
    </p:spTree>
    <p:extLst>
      <p:ext uri="{BB962C8B-B14F-4D97-AF65-F5344CB8AC3E}">
        <p14:creationId xmlns:p14="http://schemas.microsoft.com/office/powerpoint/2010/main" val="21036119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A469D34-DF9E-4DBA-897A-739C61504F19}"/>
              </a:ext>
            </a:extLst>
          </p:cNvPr>
          <p:cNvSpPr/>
          <p:nvPr/>
        </p:nvSpPr>
        <p:spPr>
          <a:xfrm>
            <a:off x="687255" y="1888674"/>
            <a:ext cx="6973629" cy="4201981"/>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23765" y="373408"/>
            <a:ext cx="9340850" cy="785812"/>
          </a:xfrm>
        </p:spPr>
        <p:txBody>
          <a:bodyPr/>
          <a:lstStyle/>
          <a:p>
            <a:r>
              <a:rPr lang="en-GB" sz="2800" b="1">
                <a:solidFill>
                  <a:srgbClr val="92D050"/>
                </a:solidFill>
                <a:latin typeface="+mn-lt"/>
                <a:cs typeface="Calibri"/>
              </a:rPr>
              <a:t>How To Fill Out The Workers Details?</a:t>
            </a:r>
          </a:p>
        </p:txBody>
      </p:sp>
      <p:sp>
        <p:nvSpPr>
          <p:cNvPr id="13" name="TextBox 12">
            <a:extLst>
              <a:ext uri="{FF2B5EF4-FFF2-40B4-BE49-F238E27FC236}">
                <a16:creationId xmlns:a16="http://schemas.microsoft.com/office/drawing/2014/main" id="{4782E9A3-5508-4FED-A4DC-38CE369CE9B6}"/>
              </a:ext>
            </a:extLst>
          </p:cNvPr>
          <p:cNvSpPr txBox="1"/>
          <p:nvPr/>
        </p:nvSpPr>
        <p:spPr>
          <a:xfrm>
            <a:off x="747782" y="1040217"/>
            <a:ext cx="8514790" cy="553998"/>
          </a:xfrm>
          <a:prstGeom prst="rect">
            <a:avLst/>
          </a:prstGeom>
          <a:noFill/>
        </p:spPr>
        <p:txBody>
          <a:bodyPr wrap="square" lIns="91440" tIns="45720" rIns="91440" bIns="45720" rtlCol="0" anchor="t">
            <a:spAutoFit/>
          </a:bodyPr>
          <a:lstStyle/>
          <a:p>
            <a:r>
              <a:rPr lang="en-GB" sz="1600"/>
              <a:t>Enter the worker's type. You need to select worker here.</a:t>
            </a:r>
            <a:endParaRPr lang="en-GB" sz="1600">
              <a:cs typeface="Calibri"/>
            </a:endParaRPr>
          </a:p>
          <a:p>
            <a:endParaRPr lang="en-GB" sz="1400"/>
          </a:p>
        </p:txBody>
      </p:sp>
      <p:pic>
        <p:nvPicPr>
          <p:cNvPr id="4" name="Picture 3">
            <a:extLst>
              <a:ext uri="{FF2B5EF4-FFF2-40B4-BE49-F238E27FC236}">
                <a16:creationId xmlns:a16="http://schemas.microsoft.com/office/drawing/2014/main" id="{95487F1A-988B-4E59-9390-DD4A8C9EEA76}"/>
              </a:ext>
            </a:extLst>
          </p:cNvPr>
          <p:cNvPicPr>
            <a:picLocks noChangeAspect="1"/>
          </p:cNvPicPr>
          <p:nvPr/>
        </p:nvPicPr>
        <p:blipFill rotWithShape="1">
          <a:blip r:embed="rId3"/>
          <a:srcRect l="63706" t="13336" r="14727" b="11937"/>
          <a:stretch/>
        </p:blipFill>
        <p:spPr>
          <a:xfrm>
            <a:off x="775778" y="2006632"/>
            <a:ext cx="6761334" cy="4000989"/>
          </a:xfrm>
          <a:prstGeom prst="rect">
            <a:avLst/>
          </a:prstGeom>
        </p:spPr>
      </p:pic>
      <p:sp>
        <p:nvSpPr>
          <p:cNvPr id="10" name="Rectangle 9">
            <a:extLst>
              <a:ext uri="{FF2B5EF4-FFF2-40B4-BE49-F238E27FC236}">
                <a16:creationId xmlns:a16="http://schemas.microsoft.com/office/drawing/2014/main" id="{D8D493F8-CE03-4D85-A1C5-7DF45428143D}"/>
              </a:ext>
            </a:extLst>
          </p:cNvPr>
          <p:cNvSpPr/>
          <p:nvPr/>
        </p:nvSpPr>
        <p:spPr>
          <a:xfrm>
            <a:off x="2419726" y="2748687"/>
            <a:ext cx="2594064" cy="5857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77DE97C-C527-4F74-8752-5CD45BF1994B}"/>
              </a:ext>
            </a:extLst>
          </p:cNvPr>
          <p:cNvSpPr/>
          <p:nvPr/>
        </p:nvSpPr>
        <p:spPr>
          <a:xfrm>
            <a:off x="7768900" y="1882262"/>
            <a:ext cx="3203900" cy="115456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A4B0CE6-2BA4-417B-8451-645D036CD7DA}"/>
              </a:ext>
            </a:extLst>
          </p:cNvPr>
          <p:cNvPicPr>
            <a:picLocks noChangeAspect="1"/>
          </p:cNvPicPr>
          <p:nvPr/>
        </p:nvPicPr>
        <p:blipFill rotWithShape="1">
          <a:blip r:embed="rId4"/>
          <a:srcRect l="70673" t="34245" r="24666" b="59571"/>
          <a:stretch/>
        </p:blipFill>
        <p:spPr>
          <a:xfrm>
            <a:off x="7868769" y="1958154"/>
            <a:ext cx="2984016" cy="1010444"/>
          </a:xfrm>
          <a:prstGeom prst="rect">
            <a:avLst/>
          </a:prstGeom>
        </p:spPr>
      </p:pic>
      <p:cxnSp>
        <p:nvCxnSpPr>
          <p:cNvPr id="19" name="Straight Arrow Connector 18">
            <a:extLst>
              <a:ext uri="{FF2B5EF4-FFF2-40B4-BE49-F238E27FC236}">
                <a16:creationId xmlns:a16="http://schemas.microsoft.com/office/drawing/2014/main" id="{7D1C0C34-E15B-4D16-A3CB-869CA4C938A0}"/>
              </a:ext>
            </a:extLst>
          </p:cNvPr>
          <p:cNvCxnSpPr>
            <a:cxnSpLocks/>
          </p:cNvCxnSpPr>
          <p:nvPr/>
        </p:nvCxnSpPr>
        <p:spPr>
          <a:xfrm flipH="1">
            <a:off x="3565133" y="1431643"/>
            <a:ext cx="591312" cy="14735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
            <a:extLst>
              <a:ext uri="{FF2B5EF4-FFF2-40B4-BE49-F238E27FC236}">
                <a16:creationId xmlns:a16="http://schemas.microsoft.com/office/drawing/2014/main" id="{15162CD4-C3CB-4B8B-A44B-EA0A126BBF4A}"/>
              </a:ext>
            </a:extLst>
          </p:cNvPr>
          <p:cNvSpPr txBox="1"/>
          <p:nvPr/>
        </p:nvSpPr>
        <p:spPr>
          <a:xfrm>
            <a:off x="7868769" y="3267175"/>
            <a:ext cx="3191823" cy="55399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a:t>Select the role from the dropdown.</a:t>
            </a:r>
            <a:endParaRPr lang="en-GB" sz="1600">
              <a:cs typeface="Calibri"/>
            </a:endParaRPr>
          </a:p>
          <a:p>
            <a:pPr algn="ctr"/>
            <a:endParaRPr lang="en-GB" sz="1400"/>
          </a:p>
        </p:txBody>
      </p:sp>
      <p:pic>
        <p:nvPicPr>
          <p:cNvPr id="8" name="Picture 7">
            <a:extLst>
              <a:ext uri="{FF2B5EF4-FFF2-40B4-BE49-F238E27FC236}">
                <a16:creationId xmlns:a16="http://schemas.microsoft.com/office/drawing/2014/main" id="{7C9C3112-A3B7-4C61-89B7-C9C3FC33451B}"/>
              </a:ext>
            </a:extLst>
          </p:cNvPr>
          <p:cNvPicPr>
            <a:picLocks noChangeAspect="1"/>
          </p:cNvPicPr>
          <p:nvPr/>
        </p:nvPicPr>
        <p:blipFill>
          <a:blip r:embed="rId5"/>
          <a:stretch>
            <a:fillRect/>
          </a:stretch>
        </p:blipFill>
        <p:spPr>
          <a:xfrm>
            <a:off x="2573150" y="2905228"/>
            <a:ext cx="1499331" cy="167836"/>
          </a:xfrm>
          <a:prstGeom prst="rect">
            <a:avLst/>
          </a:prstGeom>
        </p:spPr>
      </p:pic>
      <p:cxnSp>
        <p:nvCxnSpPr>
          <p:cNvPr id="23" name="Straight Arrow Connector 22">
            <a:extLst>
              <a:ext uri="{FF2B5EF4-FFF2-40B4-BE49-F238E27FC236}">
                <a16:creationId xmlns:a16="http://schemas.microsoft.com/office/drawing/2014/main" id="{A8636BAD-A838-4D78-9937-C81A3D3C5763}"/>
              </a:ext>
            </a:extLst>
          </p:cNvPr>
          <p:cNvCxnSpPr>
            <a:cxnSpLocks/>
          </p:cNvCxnSpPr>
          <p:nvPr/>
        </p:nvCxnSpPr>
        <p:spPr>
          <a:xfrm flipH="1">
            <a:off x="4473297" y="2229492"/>
            <a:ext cx="3287456" cy="9481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630F69E4-50B8-4BFF-B410-0343093C7A13}"/>
              </a:ext>
            </a:extLst>
          </p:cNvPr>
          <p:cNvSpPr>
            <a:spLocks noGrp="1"/>
          </p:cNvSpPr>
          <p:nvPr>
            <p:ph type="sldNum" sz="quarter" idx="12"/>
          </p:nvPr>
        </p:nvSpPr>
        <p:spPr/>
        <p:txBody>
          <a:bodyPr/>
          <a:lstStyle/>
          <a:p>
            <a:fld id="{6F0C9F74-ED7C-44EF-9CFC-67AAF3EFA2FB}" type="slidenum">
              <a:rPr lang="en-GB" smtClean="0"/>
              <a:t>49</a:t>
            </a:fld>
            <a:endParaRPr lang="en-GB"/>
          </a:p>
        </p:txBody>
      </p:sp>
    </p:spTree>
    <p:extLst>
      <p:ext uri="{BB962C8B-B14F-4D97-AF65-F5344CB8AC3E}">
        <p14:creationId xmlns:p14="http://schemas.microsoft.com/office/powerpoint/2010/main" val="3856852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1A9EB1-B44A-48DF-9586-805D55508301}"/>
              </a:ext>
            </a:extLst>
          </p:cNvPr>
          <p:cNvSpPr txBox="1"/>
          <p:nvPr/>
        </p:nvSpPr>
        <p:spPr>
          <a:xfrm>
            <a:off x="394283" y="385894"/>
            <a:ext cx="8430935" cy="523220"/>
          </a:xfrm>
          <a:prstGeom prst="rect">
            <a:avLst/>
          </a:prstGeom>
          <a:noFill/>
        </p:spPr>
        <p:txBody>
          <a:bodyPr wrap="square" rtlCol="0">
            <a:spAutoFit/>
          </a:bodyPr>
          <a:lstStyle/>
          <a:p>
            <a:r>
              <a:rPr lang="en-GB" sz="2800" b="1">
                <a:solidFill>
                  <a:srgbClr val="92D050"/>
                </a:solidFill>
              </a:rPr>
              <a:t>How Do I View &amp; Action Weekly Guarantees?</a:t>
            </a:r>
          </a:p>
        </p:txBody>
      </p:sp>
      <p:sp>
        <p:nvSpPr>
          <p:cNvPr id="5" name="Rectangle 4">
            <a:extLst>
              <a:ext uri="{FF2B5EF4-FFF2-40B4-BE49-F238E27FC236}">
                <a16:creationId xmlns:a16="http://schemas.microsoft.com/office/drawing/2014/main" id="{039687AA-6F16-4B65-91E2-9B1FF7B8A741}"/>
              </a:ext>
            </a:extLst>
          </p:cNvPr>
          <p:cNvSpPr/>
          <p:nvPr/>
        </p:nvSpPr>
        <p:spPr>
          <a:xfrm>
            <a:off x="598827" y="1947207"/>
            <a:ext cx="7924388" cy="437947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F66355F-AC76-49A8-ACEB-90FFB8AB0B09}"/>
              </a:ext>
            </a:extLst>
          </p:cNvPr>
          <p:cNvPicPr>
            <a:picLocks noChangeAspect="1"/>
          </p:cNvPicPr>
          <p:nvPr/>
        </p:nvPicPr>
        <p:blipFill>
          <a:blip r:embed="rId2"/>
          <a:stretch>
            <a:fillRect/>
          </a:stretch>
        </p:blipFill>
        <p:spPr>
          <a:xfrm>
            <a:off x="717104" y="2022707"/>
            <a:ext cx="7730610" cy="4206634"/>
          </a:xfrm>
          <a:prstGeom prst="rect">
            <a:avLst/>
          </a:prstGeom>
        </p:spPr>
      </p:pic>
      <p:sp>
        <p:nvSpPr>
          <p:cNvPr id="6" name="TextBox 5">
            <a:extLst>
              <a:ext uri="{FF2B5EF4-FFF2-40B4-BE49-F238E27FC236}">
                <a16:creationId xmlns:a16="http://schemas.microsoft.com/office/drawing/2014/main" id="{6E4551E8-4BF0-4327-AC5A-9626A295CBAA}"/>
              </a:ext>
            </a:extLst>
          </p:cNvPr>
          <p:cNvSpPr txBox="1"/>
          <p:nvPr/>
        </p:nvSpPr>
        <p:spPr>
          <a:xfrm>
            <a:off x="805343" y="1073791"/>
            <a:ext cx="7717872" cy="523220"/>
          </a:xfrm>
          <a:prstGeom prst="rect">
            <a:avLst/>
          </a:prstGeom>
          <a:noFill/>
        </p:spPr>
        <p:txBody>
          <a:bodyPr wrap="square" rtlCol="0">
            <a:spAutoFit/>
          </a:bodyPr>
          <a:lstStyle/>
          <a:p>
            <a:endParaRPr lang="en-GB"/>
          </a:p>
        </p:txBody>
      </p:sp>
      <p:sp>
        <p:nvSpPr>
          <p:cNvPr id="7" name="Rectangle 6">
            <a:extLst>
              <a:ext uri="{FF2B5EF4-FFF2-40B4-BE49-F238E27FC236}">
                <a16:creationId xmlns:a16="http://schemas.microsoft.com/office/drawing/2014/main" id="{A5EB7AAF-5D9C-4015-ABB5-E70A53412577}"/>
              </a:ext>
            </a:extLst>
          </p:cNvPr>
          <p:cNvSpPr/>
          <p:nvPr/>
        </p:nvSpPr>
        <p:spPr>
          <a:xfrm>
            <a:off x="2824644" y="4055892"/>
            <a:ext cx="5508682" cy="2494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ACEDD8E-0BFD-4032-BBFD-151DB4801D3F}"/>
              </a:ext>
            </a:extLst>
          </p:cNvPr>
          <p:cNvSpPr/>
          <p:nvPr/>
        </p:nvSpPr>
        <p:spPr>
          <a:xfrm>
            <a:off x="2940343" y="5042745"/>
            <a:ext cx="5255702" cy="5704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B5786B5-315A-4F9D-B457-BAEE2F94A3BF}"/>
              </a:ext>
            </a:extLst>
          </p:cNvPr>
          <p:cNvSpPr txBox="1"/>
          <p:nvPr/>
        </p:nvSpPr>
        <p:spPr>
          <a:xfrm>
            <a:off x="9096202" y="1932663"/>
            <a:ext cx="2781517" cy="1323439"/>
          </a:xfrm>
          <a:prstGeom prst="rect">
            <a:avLst/>
          </a:prstGeom>
          <a:noFill/>
        </p:spPr>
        <p:txBody>
          <a:bodyPr wrap="square" lIns="91440" tIns="45720" rIns="91440" bIns="45720" rtlCol="0" anchor="t">
            <a:spAutoFit/>
          </a:bodyPr>
          <a:lstStyle/>
          <a:p>
            <a:pPr algn="ctr"/>
            <a:r>
              <a:rPr lang="en-GB" sz="1600"/>
              <a:t>To grant a workers weekly guarantees, click on the eligible workers banner to view the detail and then click  </a:t>
            </a:r>
          </a:p>
          <a:p>
            <a:pPr algn="ctr"/>
            <a:r>
              <a:rPr lang="en-GB" sz="1600"/>
              <a:t>‘Grant Weekly Guarantees’.</a:t>
            </a:r>
          </a:p>
        </p:txBody>
      </p:sp>
      <p:sp>
        <p:nvSpPr>
          <p:cNvPr id="11" name="Rectangle 10">
            <a:extLst>
              <a:ext uri="{FF2B5EF4-FFF2-40B4-BE49-F238E27FC236}">
                <a16:creationId xmlns:a16="http://schemas.microsoft.com/office/drawing/2014/main" id="{8E2F035C-77A4-4A73-A9E9-2288AB7D0E15}"/>
              </a:ext>
            </a:extLst>
          </p:cNvPr>
          <p:cNvSpPr/>
          <p:nvPr/>
        </p:nvSpPr>
        <p:spPr>
          <a:xfrm>
            <a:off x="6739419" y="5913091"/>
            <a:ext cx="1593907" cy="3162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4DA37286-0C0E-4267-AAE0-A0CEC9387EE8}"/>
              </a:ext>
            </a:extLst>
          </p:cNvPr>
          <p:cNvCxnSpPr>
            <a:cxnSpLocks/>
          </p:cNvCxnSpPr>
          <p:nvPr/>
        </p:nvCxnSpPr>
        <p:spPr>
          <a:xfrm flipH="1">
            <a:off x="6438900" y="3344924"/>
            <a:ext cx="3567246" cy="80797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5BD22AD-01DE-44DD-94F9-D3ED79D1AB4D}"/>
              </a:ext>
            </a:extLst>
          </p:cNvPr>
          <p:cNvCxnSpPr>
            <a:cxnSpLocks/>
          </p:cNvCxnSpPr>
          <p:nvPr/>
        </p:nvCxnSpPr>
        <p:spPr>
          <a:xfrm flipH="1">
            <a:off x="7943850" y="3344924"/>
            <a:ext cx="2052509" cy="18176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53DDDF9-8532-4CB9-BB8A-2C0BD7A687FC}"/>
              </a:ext>
            </a:extLst>
          </p:cNvPr>
          <p:cNvCxnSpPr>
            <a:cxnSpLocks/>
          </p:cNvCxnSpPr>
          <p:nvPr/>
        </p:nvCxnSpPr>
        <p:spPr>
          <a:xfrm flipH="1">
            <a:off x="8196045" y="3344924"/>
            <a:ext cx="1800314" cy="268440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Slide Number Placeholder 15">
            <a:extLst>
              <a:ext uri="{FF2B5EF4-FFF2-40B4-BE49-F238E27FC236}">
                <a16:creationId xmlns:a16="http://schemas.microsoft.com/office/drawing/2014/main" id="{B041820F-46B5-4EC7-B894-44FEA6BBB55D}"/>
              </a:ext>
            </a:extLst>
          </p:cNvPr>
          <p:cNvSpPr>
            <a:spLocks noGrp="1"/>
          </p:cNvSpPr>
          <p:nvPr>
            <p:ph type="sldNum" sz="quarter" idx="12"/>
          </p:nvPr>
        </p:nvSpPr>
        <p:spPr/>
        <p:txBody>
          <a:bodyPr/>
          <a:lstStyle/>
          <a:p>
            <a:fld id="{6F0C9F74-ED7C-44EF-9CFC-67AAF3EFA2FB}" type="slidenum">
              <a:rPr lang="en-GB" smtClean="0"/>
              <a:t>5</a:t>
            </a:fld>
            <a:endParaRPr lang="en-GB"/>
          </a:p>
        </p:txBody>
      </p:sp>
    </p:spTree>
    <p:extLst>
      <p:ext uri="{BB962C8B-B14F-4D97-AF65-F5344CB8AC3E}">
        <p14:creationId xmlns:p14="http://schemas.microsoft.com/office/powerpoint/2010/main" val="10914514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A469D34-DF9E-4DBA-897A-739C61504F19}"/>
              </a:ext>
            </a:extLst>
          </p:cNvPr>
          <p:cNvSpPr/>
          <p:nvPr/>
        </p:nvSpPr>
        <p:spPr>
          <a:xfrm>
            <a:off x="896134" y="1850026"/>
            <a:ext cx="7210175" cy="4602145"/>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808395" y="238525"/>
            <a:ext cx="9337469" cy="429386"/>
          </a:xfrm>
        </p:spPr>
        <p:txBody>
          <a:bodyPr/>
          <a:lstStyle/>
          <a:p>
            <a:r>
              <a:rPr lang="en-US" sz="2800" b="1">
                <a:solidFill>
                  <a:srgbClr val="92D050"/>
                </a:solidFill>
                <a:latin typeface="+mn-lt"/>
                <a:cs typeface="Calibri"/>
              </a:rPr>
              <a:t>How To Fill Out The Workers Details</a:t>
            </a:r>
            <a:r>
              <a:rPr lang="en-GB" sz="2800" b="1">
                <a:solidFill>
                  <a:srgbClr val="92D050"/>
                </a:solidFill>
                <a:latin typeface="+mn-lt"/>
                <a:cs typeface="Calibri"/>
              </a:rPr>
              <a:t>?</a:t>
            </a:r>
          </a:p>
        </p:txBody>
      </p:sp>
      <p:sp>
        <p:nvSpPr>
          <p:cNvPr id="13" name="TextBox 12">
            <a:extLst>
              <a:ext uri="{FF2B5EF4-FFF2-40B4-BE49-F238E27FC236}">
                <a16:creationId xmlns:a16="http://schemas.microsoft.com/office/drawing/2014/main" id="{4782E9A3-5508-4FED-A4DC-38CE369CE9B6}"/>
              </a:ext>
            </a:extLst>
          </p:cNvPr>
          <p:cNvSpPr txBox="1"/>
          <p:nvPr/>
        </p:nvSpPr>
        <p:spPr>
          <a:xfrm>
            <a:off x="808395" y="910331"/>
            <a:ext cx="8514790" cy="800219"/>
          </a:xfrm>
          <a:prstGeom prst="rect">
            <a:avLst/>
          </a:prstGeom>
          <a:noFill/>
        </p:spPr>
        <p:txBody>
          <a:bodyPr wrap="square" lIns="91440" tIns="45720" rIns="91440" bIns="45720" rtlCol="0" anchor="t">
            <a:spAutoFit/>
          </a:bodyPr>
          <a:lstStyle/>
          <a:p>
            <a:r>
              <a:rPr lang="en-GB" sz="1600"/>
              <a:t>Enter the candidate’s name here. ‘First name’ and ‘Last name’ must be completed, but ‘Middle name’ is optional.</a:t>
            </a:r>
          </a:p>
          <a:p>
            <a:endParaRPr lang="en-GB" sz="1400"/>
          </a:p>
        </p:txBody>
      </p:sp>
      <p:pic>
        <p:nvPicPr>
          <p:cNvPr id="2" name="Picture 1">
            <a:extLst>
              <a:ext uri="{FF2B5EF4-FFF2-40B4-BE49-F238E27FC236}">
                <a16:creationId xmlns:a16="http://schemas.microsoft.com/office/drawing/2014/main" id="{DED8E505-C7B2-45DB-8DD6-9CB4F21588A0}"/>
              </a:ext>
            </a:extLst>
          </p:cNvPr>
          <p:cNvPicPr>
            <a:picLocks noChangeAspect="1"/>
          </p:cNvPicPr>
          <p:nvPr/>
        </p:nvPicPr>
        <p:blipFill rotWithShape="1">
          <a:blip r:embed="rId3"/>
          <a:srcRect l="60774" t="13841" r="11602" b="6335"/>
          <a:stretch/>
        </p:blipFill>
        <p:spPr>
          <a:xfrm>
            <a:off x="994022" y="1963244"/>
            <a:ext cx="7000315" cy="4396481"/>
          </a:xfrm>
          <a:prstGeom prst="rect">
            <a:avLst/>
          </a:prstGeom>
        </p:spPr>
      </p:pic>
      <p:cxnSp>
        <p:nvCxnSpPr>
          <p:cNvPr id="18" name="Straight Arrow Connector 17">
            <a:extLst>
              <a:ext uri="{FF2B5EF4-FFF2-40B4-BE49-F238E27FC236}">
                <a16:creationId xmlns:a16="http://schemas.microsoft.com/office/drawing/2014/main" id="{B6C261F4-6AFC-4159-8A95-6D35735E8A6F}"/>
              </a:ext>
            </a:extLst>
          </p:cNvPr>
          <p:cNvCxnSpPr>
            <a:cxnSpLocks/>
          </p:cNvCxnSpPr>
          <p:nvPr/>
        </p:nvCxnSpPr>
        <p:spPr>
          <a:xfrm>
            <a:off x="3211837" y="1315802"/>
            <a:ext cx="0" cy="23500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8946896-79D9-4409-B774-A6535CF0289D}"/>
              </a:ext>
            </a:extLst>
          </p:cNvPr>
          <p:cNvSpPr txBox="1"/>
          <p:nvPr/>
        </p:nvSpPr>
        <p:spPr>
          <a:xfrm>
            <a:off x="8428461" y="2644277"/>
            <a:ext cx="3124185" cy="338554"/>
          </a:xfrm>
          <a:prstGeom prst="rect">
            <a:avLst/>
          </a:prstGeom>
          <a:noFill/>
        </p:spPr>
        <p:txBody>
          <a:bodyPr wrap="square" lIns="91440" tIns="45720" rIns="91440" bIns="45720" rtlCol="0" anchor="t">
            <a:spAutoFit/>
          </a:bodyPr>
          <a:lstStyle/>
          <a:p>
            <a:pPr algn="ctr"/>
            <a:r>
              <a:rPr lang="en-GB" sz="1600"/>
              <a:t>Enter gender here.</a:t>
            </a:r>
          </a:p>
        </p:txBody>
      </p:sp>
      <p:cxnSp>
        <p:nvCxnSpPr>
          <p:cNvPr id="25" name="Straight Arrow Connector 24">
            <a:extLst>
              <a:ext uri="{FF2B5EF4-FFF2-40B4-BE49-F238E27FC236}">
                <a16:creationId xmlns:a16="http://schemas.microsoft.com/office/drawing/2014/main" id="{B389EBE4-7749-44D7-A974-008727676438}"/>
              </a:ext>
            </a:extLst>
          </p:cNvPr>
          <p:cNvCxnSpPr>
            <a:cxnSpLocks/>
          </p:cNvCxnSpPr>
          <p:nvPr/>
        </p:nvCxnSpPr>
        <p:spPr>
          <a:xfrm flipH="1">
            <a:off x="3876871" y="3124411"/>
            <a:ext cx="5913686" cy="13037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3507B04-B9F9-48DA-8E61-4231F6A20BC9}"/>
              </a:ext>
            </a:extLst>
          </p:cNvPr>
          <p:cNvSpPr/>
          <p:nvPr/>
        </p:nvSpPr>
        <p:spPr>
          <a:xfrm>
            <a:off x="2928708" y="3665834"/>
            <a:ext cx="1896326" cy="98835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lide Number Placeholder 6">
            <a:extLst>
              <a:ext uri="{FF2B5EF4-FFF2-40B4-BE49-F238E27FC236}">
                <a16:creationId xmlns:a16="http://schemas.microsoft.com/office/drawing/2014/main" id="{53622185-D8B6-4188-AA9D-68247D6EC191}"/>
              </a:ext>
            </a:extLst>
          </p:cNvPr>
          <p:cNvSpPr>
            <a:spLocks noGrp="1"/>
          </p:cNvSpPr>
          <p:nvPr>
            <p:ph type="sldNum" sz="quarter" idx="12"/>
          </p:nvPr>
        </p:nvSpPr>
        <p:spPr/>
        <p:txBody>
          <a:bodyPr/>
          <a:lstStyle/>
          <a:p>
            <a:fld id="{6F0C9F74-ED7C-44EF-9CFC-67AAF3EFA2FB}" type="slidenum">
              <a:rPr lang="en-GB" smtClean="0"/>
              <a:t>50</a:t>
            </a:fld>
            <a:endParaRPr lang="en-GB"/>
          </a:p>
        </p:txBody>
      </p:sp>
    </p:spTree>
    <p:extLst>
      <p:ext uri="{BB962C8B-B14F-4D97-AF65-F5344CB8AC3E}">
        <p14:creationId xmlns:p14="http://schemas.microsoft.com/office/powerpoint/2010/main" val="613452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A469D34-DF9E-4DBA-897A-739C61504F19}"/>
              </a:ext>
            </a:extLst>
          </p:cNvPr>
          <p:cNvSpPr/>
          <p:nvPr/>
        </p:nvSpPr>
        <p:spPr>
          <a:xfrm>
            <a:off x="636931" y="1519269"/>
            <a:ext cx="6863204" cy="4100695"/>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36931" y="369950"/>
            <a:ext cx="9340850" cy="785812"/>
          </a:xfrm>
        </p:spPr>
        <p:txBody>
          <a:bodyPr/>
          <a:lstStyle/>
          <a:p>
            <a:r>
              <a:rPr lang="en-US" sz="2800" b="1">
                <a:solidFill>
                  <a:srgbClr val="92D050"/>
                </a:solidFill>
                <a:latin typeface="Calibri"/>
                <a:cs typeface="Calibri"/>
              </a:rPr>
              <a:t>How To Fill Out The Workers Details</a:t>
            </a:r>
            <a:r>
              <a:rPr lang="en-GB" sz="2800" b="1">
                <a:solidFill>
                  <a:srgbClr val="92D050"/>
                </a:solidFill>
                <a:latin typeface="Calibri"/>
                <a:cs typeface="Calibri"/>
              </a:rPr>
              <a:t>?</a:t>
            </a:r>
          </a:p>
        </p:txBody>
      </p:sp>
      <p:pic>
        <p:nvPicPr>
          <p:cNvPr id="2" name="Picture 1">
            <a:extLst>
              <a:ext uri="{FF2B5EF4-FFF2-40B4-BE49-F238E27FC236}">
                <a16:creationId xmlns:a16="http://schemas.microsoft.com/office/drawing/2014/main" id="{DED8E505-C7B2-45DB-8DD6-9CB4F21588A0}"/>
              </a:ext>
            </a:extLst>
          </p:cNvPr>
          <p:cNvPicPr>
            <a:picLocks noChangeAspect="1"/>
          </p:cNvPicPr>
          <p:nvPr/>
        </p:nvPicPr>
        <p:blipFill rotWithShape="1">
          <a:blip r:embed="rId3"/>
          <a:srcRect l="60774" t="13431" r="11602" b="6335"/>
          <a:stretch/>
        </p:blipFill>
        <p:spPr>
          <a:xfrm>
            <a:off x="724544" y="1632646"/>
            <a:ext cx="6686379" cy="3882073"/>
          </a:xfrm>
          <a:prstGeom prst="rect">
            <a:avLst/>
          </a:prstGeom>
        </p:spPr>
      </p:pic>
      <p:sp>
        <p:nvSpPr>
          <p:cNvPr id="20" name="Rectangle 19">
            <a:extLst>
              <a:ext uri="{FF2B5EF4-FFF2-40B4-BE49-F238E27FC236}">
                <a16:creationId xmlns:a16="http://schemas.microsoft.com/office/drawing/2014/main" id="{C3507B04-B9F9-48DA-8E61-4231F6A20BC9}"/>
              </a:ext>
            </a:extLst>
          </p:cNvPr>
          <p:cNvSpPr/>
          <p:nvPr/>
        </p:nvSpPr>
        <p:spPr>
          <a:xfrm>
            <a:off x="2450265" y="3935050"/>
            <a:ext cx="3234935" cy="8947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Arrow Connector 24">
            <a:extLst>
              <a:ext uri="{FF2B5EF4-FFF2-40B4-BE49-F238E27FC236}">
                <a16:creationId xmlns:a16="http://schemas.microsoft.com/office/drawing/2014/main" id="{B389EBE4-7749-44D7-A974-008727676438}"/>
              </a:ext>
            </a:extLst>
          </p:cNvPr>
          <p:cNvCxnSpPr>
            <a:cxnSpLocks/>
          </p:cNvCxnSpPr>
          <p:nvPr/>
        </p:nvCxnSpPr>
        <p:spPr>
          <a:xfrm flipH="1">
            <a:off x="3935002" y="2517143"/>
            <a:ext cx="3966211" cy="18652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451CD22-CCF1-485A-AE0D-034BE63E5B04}"/>
              </a:ext>
            </a:extLst>
          </p:cNvPr>
          <p:cNvPicPr>
            <a:picLocks noChangeAspect="1"/>
          </p:cNvPicPr>
          <p:nvPr/>
        </p:nvPicPr>
        <p:blipFill rotWithShape="1">
          <a:blip r:embed="rId4"/>
          <a:srcRect r="16263"/>
          <a:stretch/>
        </p:blipFill>
        <p:spPr>
          <a:xfrm>
            <a:off x="8304764" y="1807351"/>
            <a:ext cx="2246219" cy="533446"/>
          </a:xfrm>
          <a:prstGeom prst="rect">
            <a:avLst/>
          </a:prstGeom>
        </p:spPr>
      </p:pic>
      <p:sp>
        <p:nvSpPr>
          <p:cNvPr id="17" name="Rectangle 16">
            <a:extLst>
              <a:ext uri="{FF2B5EF4-FFF2-40B4-BE49-F238E27FC236}">
                <a16:creationId xmlns:a16="http://schemas.microsoft.com/office/drawing/2014/main" id="{AC918921-20FE-42FB-A719-809AD70D9866}"/>
              </a:ext>
            </a:extLst>
          </p:cNvPr>
          <p:cNvSpPr/>
          <p:nvPr/>
        </p:nvSpPr>
        <p:spPr>
          <a:xfrm>
            <a:off x="5459475" y="5042650"/>
            <a:ext cx="796215" cy="2592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51AAB943-EB71-453E-BF6B-12C8D5888FD7}"/>
              </a:ext>
            </a:extLst>
          </p:cNvPr>
          <p:cNvCxnSpPr>
            <a:cxnSpLocks/>
          </p:cNvCxnSpPr>
          <p:nvPr/>
        </p:nvCxnSpPr>
        <p:spPr>
          <a:xfrm flipH="1">
            <a:off x="4150760" y="3554386"/>
            <a:ext cx="3799681" cy="119653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207BB2B-D0AF-41F6-9273-DFC7BD822585}"/>
              </a:ext>
            </a:extLst>
          </p:cNvPr>
          <p:cNvCxnSpPr>
            <a:cxnSpLocks/>
          </p:cNvCxnSpPr>
          <p:nvPr/>
        </p:nvCxnSpPr>
        <p:spPr>
          <a:xfrm flipH="1">
            <a:off x="6411524" y="4500081"/>
            <a:ext cx="1612593" cy="6143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1">
            <a:extLst>
              <a:ext uri="{FF2B5EF4-FFF2-40B4-BE49-F238E27FC236}">
                <a16:creationId xmlns:a16="http://schemas.microsoft.com/office/drawing/2014/main" id="{3A567B09-0A8A-408E-8B61-05D58C99B3D9}"/>
              </a:ext>
            </a:extLst>
          </p:cNvPr>
          <p:cNvSpPr txBox="1"/>
          <p:nvPr/>
        </p:nvSpPr>
        <p:spPr>
          <a:xfrm>
            <a:off x="7865782" y="1519270"/>
            <a:ext cx="3124185" cy="32316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a:t>Enter their mobile number.</a:t>
            </a:r>
            <a:endParaRPr lang="en-GB" sz="1600">
              <a:cs typeface="Calibri"/>
            </a:endParaRPr>
          </a:p>
          <a:p>
            <a:pPr algn="ctr"/>
            <a:endParaRPr lang="en-GB" sz="1600">
              <a:cs typeface="Calibri"/>
            </a:endParaRPr>
          </a:p>
          <a:p>
            <a:pPr algn="ctr"/>
            <a:endParaRPr lang="en-GB" sz="1600">
              <a:cs typeface="Calibri"/>
            </a:endParaRPr>
          </a:p>
          <a:p>
            <a:pPr algn="ctr"/>
            <a:r>
              <a:rPr lang="en-GB" sz="1600"/>
              <a:t>If Non-UK mobile number, please tick the box. </a:t>
            </a:r>
            <a:endParaRPr lang="en-GB" sz="1600">
              <a:cs typeface="Calibri"/>
            </a:endParaRPr>
          </a:p>
          <a:p>
            <a:pPr algn="ctr"/>
            <a:endParaRPr lang="en-GB" sz="1600">
              <a:cs typeface="Calibri"/>
            </a:endParaRPr>
          </a:p>
          <a:p>
            <a:pPr algn="ctr"/>
            <a:endParaRPr lang="en-GB" sz="1600"/>
          </a:p>
          <a:p>
            <a:pPr algn="ctr"/>
            <a:r>
              <a:rPr lang="en-GB" sz="1600"/>
              <a:t>If you required to add any notes add in the First Note section</a:t>
            </a:r>
            <a:endParaRPr lang="en-GB" sz="1600">
              <a:cs typeface="Calibri"/>
            </a:endParaRPr>
          </a:p>
          <a:p>
            <a:pPr algn="ctr"/>
            <a:endParaRPr lang="en-GB" sz="1400"/>
          </a:p>
          <a:p>
            <a:pPr algn="ctr"/>
            <a:endParaRPr lang="en-GB" sz="1400"/>
          </a:p>
          <a:p>
            <a:pPr algn="ctr"/>
            <a:r>
              <a:rPr lang="en-GB" sz="1600"/>
              <a:t>Finally press on the right hand </a:t>
            </a:r>
            <a:endParaRPr lang="en-GB" sz="1600">
              <a:cs typeface="Calibri"/>
            </a:endParaRPr>
          </a:p>
          <a:p>
            <a:pPr algn="ctr"/>
            <a:r>
              <a:rPr lang="en-GB" sz="1600"/>
              <a:t>corner to create new worker.</a:t>
            </a:r>
            <a:endParaRPr lang="en-GB" sz="1600">
              <a:cs typeface="Calibri"/>
            </a:endParaRPr>
          </a:p>
        </p:txBody>
      </p:sp>
      <p:sp>
        <p:nvSpPr>
          <p:cNvPr id="8" name="Slide Number Placeholder 7">
            <a:extLst>
              <a:ext uri="{FF2B5EF4-FFF2-40B4-BE49-F238E27FC236}">
                <a16:creationId xmlns:a16="http://schemas.microsoft.com/office/drawing/2014/main" id="{CC53229B-3421-4C29-A53D-BDF01C96C1A7}"/>
              </a:ext>
            </a:extLst>
          </p:cNvPr>
          <p:cNvSpPr>
            <a:spLocks noGrp="1"/>
          </p:cNvSpPr>
          <p:nvPr>
            <p:ph type="sldNum" sz="quarter" idx="12"/>
          </p:nvPr>
        </p:nvSpPr>
        <p:spPr/>
        <p:txBody>
          <a:bodyPr/>
          <a:lstStyle/>
          <a:p>
            <a:fld id="{6F0C9F74-ED7C-44EF-9CFC-67AAF3EFA2FB}" type="slidenum">
              <a:rPr lang="en-GB" smtClean="0"/>
              <a:t>51</a:t>
            </a:fld>
            <a:endParaRPr lang="en-GB"/>
          </a:p>
        </p:txBody>
      </p:sp>
    </p:spTree>
    <p:extLst>
      <p:ext uri="{BB962C8B-B14F-4D97-AF65-F5344CB8AC3E}">
        <p14:creationId xmlns:p14="http://schemas.microsoft.com/office/powerpoint/2010/main" val="6112773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A469D34-DF9E-4DBA-897A-739C61504F19}"/>
              </a:ext>
            </a:extLst>
          </p:cNvPr>
          <p:cNvSpPr/>
          <p:nvPr/>
        </p:nvSpPr>
        <p:spPr>
          <a:xfrm>
            <a:off x="838200" y="1642265"/>
            <a:ext cx="6695330" cy="2879377"/>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6616" y="305335"/>
            <a:ext cx="9340850" cy="785813"/>
          </a:xfrm>
        </p:spPr>
        <p:txBody>
          <a:bodyPr/>
          <a:lstStyle/>
          <a:p>
            <a:r>
              <a:rPr lang="en-US" sz="2800" b="1">
                <a:solidFill>
                  <a:srgbClr val="92D050"/>
                </a:solidFill>
                <a:latin typeface="Calibri"/>
                <a:cs typeface="Calibri"/>
              </a:rPr>
              <a:t>How Do I Fill Out The Workers Details</a:t>
            </a:r>
            <a:r>
              <a:rPr lang="en-GB" sz="2800" b="1">
                <a:solidFill>
                  <a:srgbClr val="92D050"/>
                </a:solidFill>
                <a:latin typeface="Calibri"/>
                <a:cs typeface="Calibri"/>
              </a:rPr>
              <a:t>?</a:t>
            </a:r>
          </a:p>
        </p:txBody>
      </p:sp>
      <p:sp>
        <p:nvSpPr>
          <p:cNvPr id="13" name="TextBox 12">
            <a:extLst>
              <a:ext uri="{FF2B5EF4-FFF2-40B4-BE49-F238E27FC236}">
                <a16:creationId xmlns:a16="http://schemas.microsoft.com/office/drawing/2014/main" id="{4782E9A3-5508-4FED-A4DC-38CE369CE9B6}"/>
              </a:ext>
            </a:extLst>
          </p:cNvPr>
          <p:cNvSpPr txBox="1"/>
          <p:nvPr/>
        </p:nvSpPr>
        <p:spPr>
          <a:xfrm>
            <a:off x="747782" y="1057535"/>
            <a:ext cx="8514790" cy="553998"/>
          </a:xfrm>
          <a:prstGeom prst="rect">
            <a:avLst/>
          </a:prstGeom>
          <a:noFill/>
        </p:spPr>
        <p:txBody>
          <a:bodyPr wrap="square" lIns="91440" tIns="45720" rIns="91440" bIns="45720" rtlCol="0" anchor="t">
            <a:spAutoFit/>
          </a:bodyPr>
          <a:lstStyle/>
          <a:p>
            <a:r>
              <a:rPr lang="en-GB" sz="1600"/>
              <a:t>Next, we need to complete the about you section, add date of birth and nationality. </a:t>
            </a:r>
          </a:p>
          <a:p>
            <a:endParaRPr lang="en-GB" sz="1400"/>
          </a:p>
        </p:txBody>
      </p:sp>
      <p:sp>
        <p:nvSpPr>
          <p:cNvPr id="21" name="TextBox 20">
            <a:extLst>
              <a:ext uri="{FF2B5EF4-FFF2-40B4-BE49-F238E27FC236}">
                <a16:creationId xmlns:a16="http://schemas.microsoft.com/office/drawing/2014/main" id="{28946896-79D9-4409-B774-A6535CF0289D}"/>
              </a:ext>
            </a:extLst>
          </p:cNvPr>
          <p:cNvSpPr txBox="1"/>
          <p:nvPr/>
        </p:nvSpPr>
        <p:spPr>
          <a:xfrm>
            <a:off x="8280015" y="1972844"/>
            <a:ext cx="3124185" cy="830997"/>
          </a:xfrm>
          <a:prstGeom prst="rect">
            <a:avLst/>
          </a:prstGeom>
          <a:noFill/>
        </p:spPr>
        <p:txBody>
          <a:bodyPr wrap="square" lIns="91440" tIns="45720" rIns="91440" bIns="45720" rtlCol="0" anchor="t">
            <a:spAutoFit/>
          </a:bodyPr>
          <a:lstStyle/>
          <a:p>
            <a:pPr algn="ctr"/>
            <a:r>
              <a:rPr lang="en-GB" sz="1600"/>
              <a:t>Under notes on the top right, you will notice a message stating </a:t>
            </a:r>
            <a:endParaRPr lang="en-GB" sz="1600">
              <a:cs typeface="Calibri"/>
            </a:endParaRPr>
          </a:p>
          <a:p>
            <a:pPr algn="ctr"/>
            <a:r>
              <a:rPr lang="en-GB" sz="1600"/>
              <a:t>'Onboarding email sent'.</a:t>
            </a:r>
            <a:endParaRPr lang="en-GB" sz="1600">
              <a:cs typeface="Calibri"/>
            </a:endParaRPr>
          </a:p>
        </p:txBody>
      </p:sp>
      <p:pic>
        <p:nvPicPr>
          <p:cNvPr id="3" name="Picture 2">
            <a:extLst>
              <a:ext uri="{FF2B5EF4-FFF2-40B4-BE49-F238E27FC236}">
                <a16:creationId xmlns:a16="http://schemas.microsoft.com/office/drawing/2014/main" id="{8C2E34A2-0D6C-47FC-8E6E-99893194E783}"/>
              </a:ext>
            </a:extLst>
          </p:cNvPr>
          <p:cNvPicPr>
            <a:picLocks noChangeAspect="1"/>
          </p:cNvPicPr>
          <p:nvPr/>
        </p:nvPicPr>
        <p:blipFill rotWithShape="1">
          <a:blip r:embed="rId3"/>
          <a:srcRect l="68871" t="18910" r="11099" b="41064"/>
          <a:stretch/>
        </p:blipFill>
        <p:spPr>
          <a:xfrm>
            <a:off x="912998" y="1716943"/>
            <a:ext cx="6503551" cy="2712177"/>
          </a:xfrm>
          <a:prstGeom prst="rect">
            <a:avLst/>
          </a:prstGeom>
        </p:spPr>
      </p:pic>
      <p:cxnSp>
        <p:nvCxnSpPr>
          <p:cNvPr id="25" name="Straight Arrow Connector 24">
            <a:extLst>
              <a:ext uri="{FF2B5EF4-FFF2-40B4-BE49-F238E27FC236}">
                <a16:creationId xmlns:a16="http://schemas.microsoft.com/office/drawing/2014/main" id="{B389EBE4-7749-44D7-A974-008727676438}"/>
              </a:ext>
            </a:extLst>
          </p:cNvPr>
          <p:cNvCxnSpPr>
            <a:cxnSpLocks/>
          </p:cNvCxnSpPr>
          <p:nvPr/>
        </p:nvCxnSpPr>
        <p:spPr>
          <a:xfrm flipH="1">
            <a:off x="3359427" y="1405118"/>
            <a:ext cx="2005377" cy="14693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3507B04-B9F9-48DA-8E61-4231F6A20BC9}"/>
              </a:ext>
            </a:extLst>
          </p:cNvPr>
          <p:cNvSpPr/>
          <p:nvPr/>
        </p:nvSpPr>
        <p:spPr>
          <a:xfrm>
            <a:off x="2112215" y="2905216"/>
            <a:ext cx="2494425" cy="3274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51AAB943-EB71-453E-BF6B-12C8D5888FD7}"/>
              </a:ext>
            </a:extLst>
          </p:cNvPr>
          <p:cNvCxnSpPr>
            <a:cxnSpLocks/>
          </p:cNvCxnSpPr>
          <p:nvPr/>
        </p:nvCxnSpPr>
        <p:spPr>
          <a:xfrm flipH="1">
            <a:off x="3578128" y="1415218"/>
            <a:ext cx="1786676" cy="24535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E134148D-2EAA-44A4-8B36-29404C30F367}"/>
              </a:ext>
            </a:extLst>
          </p:cNvPr>
          <p:cNvSpPr/>
          <p:nvPr/>
        </p:nvSpPr>
        <p:spPr>
          <a:xfrm>
            <a:off x="4733896" y="3769733"/>
            <a:ext cx="6005172" cy="258661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71F7BDC1-F826-4E3E-B56C-FF2EEF2D0858}"/>
              </a:ext>
            </a:extLst>
          </p:cNvPr>
          <p:cNvPicPr>
            <a:picLocks noChangeAspect="1"/>
          </p:cNvPicPr>
          <p:nvPr/>
        </p:nvPicPr>
        <p:blipFill rotWithShape="1">
          <a:blip r:embed="rId4"/>
          <a:srcRect l="66877" t="15713" r="6335" b="56242"/>
          <a:stretch/>
        </p:blipFill>
        <p:spPr>
          <a:xfrm>
            <a:off x="4829813" y="3868801"/>
            <a:ext cx="5774845" cy="2386029"/>
          </a:xfrm>
          <a:prstGeom prst="rect">
            <a:avLst/>
          </a:prstGeom>
        </p:spPr>
      </p:pic>
      <p:sp>
        <p:nvSpPr>
          <p:cNvPr id="17" name="Rectangle 16">
            <a:extLst>
              <a:ext uri="{FF2B5EF4-FFF2-40B4-BE49-F238E27FC236}">
                <a16:creationId xmlns:a16="http://schemas.microsoft.com/office/drawing/2014/main" id="{AC918921-20FE-42FB-A719-809AD70D9866}"/>
              </a:ext>
            </a:extLst>
          </p:cNvPr>
          <p:cNvSpPr/>
          <p:nvPr/>
        </p:nvSpPr>
        <p:spPr>
          <a:xfrm>
            <a:off x="8289999" y="4065681"/>
            <a:ext cx="620661" cy="3428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AD6EEC9-4DBA-46A8-A256-852BD7397AA8}"/>
              </a:ext>
            </a:extLst>
          </p:cNvPr>
          <p:cNvSpPr/>
          <p:nvPr/>
        </p:nvSpPr>
        <p:spPr>
          <a:xfrm>
            <a:off x="6515472" y="4961794"/>
            <a:ext cx="2110420" cy="7392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Arrow Connector 26">
            <a:extLst>
              <a:ext uri="{FF2B5EF4-FFF2-40B4-BE49-F238E27FC236}">
                <a16:creationId xmlns:a16="http://schemas.microsoft.com/office/drawing/2014/main" id="{E561B47A-2D81-448E-BB36-18356F392784}"/>
              </a:ext>
            </a:extLst>
          </p:cNvPr>
          <p:cNvCxnSpPr>
            <a:cxnSpLocks/>
          </p:cNvCxnSpPr>
          <p:nvPr/>
        </p:nvCxnSpPr>
        <p:spPr>
          <a:xfrm flipH="1">
            <a:off x="6932867" y="3081953"/>
            <a:ext cx="2422608" cy="18747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49C613C2-EF0A-40A4-B849-2133ADE745D9}"/>
              </a:ext>
            </a:extLst>
          </p:cNvPr>
          <p:cNvSpPr/>
          <p:nvPr/>
        </p:nvSpPr>
        <p:spPr>
          <a:xfrm>
            <a:off x="2096779" y="3662887"/>
            <a:ext cx="2494425" cy="4559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3BE3100C-52E1-49C7-849A-1DDD68D53C16}"/>
              </a:ext>
            </a:extLst>
          </p:cNvPr>
          <p:cNvPicPr>
            <a:picLocks noChangeAspect="1"/>
          </p:cNvPicPr>
          <p:nvPr/>
        </p:nvPicPr>
        <p:blipFill>
          <a:blip r:embed="rId5"/>
          <a:stretch>
            <a:fillRect/>
          </a:stretch>
        </p:blipFill>
        <p:spPr>
          <a:xfrm>
            <a:off x="6848251" y="5019872"/>
            <a:ext cx="365609" cy="150545"/>
          </a:xfrm>
          <a:prstGeom prst="rect">
            <a:avLst/>
          </a:prstGeom>
        </p:spPr>
      </p:pic>
      <p:cxnSp>
        <p:nvCxnSpPr>
          <p:cNvPr id="23" name="Straight Arrow Connector 22">
            <a:extLst>
              <a:ext uri="{FF2B5EF4-FFF2-40B4-BE49-F238E27FC236}">
                <a16:creationId xmlns:a16="http://schemas.microsoft.com/office/drawing/2014/main" id="{6B266338-EADA-4377-AC2D-6F1D9F649DAE}"/>
              </a:ext>
            </a:extLst>
          </p:cNvPr>
          <p:cNvCxnSpPr>
            <a:cxnSpLocks/>
          </p:cNvCxnSpPr>
          <p:nvPr/>
        </p:nvCxnSpPr>
        <p:spPr>
          <a:xfrm flipH="1">
            <a:off x="8782712" y="3086970"/>
            <a:ext cx="572763" cy="9744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A7379DC-D0B0-4991-8A35-57EF24F3E8B0}"/>
              </a:ext>
            </a:extLst>
          </p:cNvPr>
          <p:cNvSpPr/>
          <p:nvPr/>
        </p:nvSpPr>
        <p:spPr>
          <a:xfrm>
            <a:off x="2821659" y="2744066"/>
            <a:ext cx="292963" cy="1060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Placeholder 9">
            <a:extLst>
              <a:ext uri="{FF2B5EF4-FFF2-40B4-BE49-F238E27FC236}">
                <a16:creationId xmlns:a16="http://schemas.microsoft.com/office/drawing/2014/main" id="{761853FF-5D86-47A4-8766-A307C3263E23}"/>
              </a:ext>
            </a:extLst>
          </p:cNvPr>
          <p:cNvSpPr>
            <a:spLocks noGrp="1"/>
          </p:cNvSpPr>
          <p:nvPr>
            <p:ph type="sldNum" sz="quarter" idx="12"/>
          </p:nvPr>
        </p:nvSpPr>
        <p:spPr/>
        <p:txBody>
          <a:bodyPr/>
          <a:lstStyle/>
          <a:p>
            <a:fld id="{6F0C9F74-ED7C-44EF-9CFC-67AAF3EFA2FB}" type="slidenum">
              <a:rPr lang="en-GB" smtClean="0"/>
              <a:t>52</a:t>
            </a:fld>
            <a:endParaRPr lang="en-GB"/>
          </a:p>
        </p:txBody>
      </p:sp>
    </p:spTree>
    <p:extLst>
      <p:ext uri="{BB962C8B-B14F-4D97-AF65-F5344CB8AC3E}">
        <p14:creationId xmlns:p14="http://schemas.microsoft.com/office/powerpoint/2010/main" val="41839395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A469D34-DF9E-4DBA-897A-739C61504F19}"/>
              </a:ext>
            </a:extLst>
          </p:cNvPr>
          <p:cNvSpPr/>
          <p:nvPr/>
        </p:nvSpPr>
        <p:spPr>
          <a:xfrm>
            <a:off x="7258440" y="963791"/>
            <a:ext cx="3231475" cy="3361630"/>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715618" y="558316"/>
            <a:ext cx="9340850" cy="785812"/>
          </a:xfrm>
        </p:spPr>
        <p:txBody>
          <a:bodyPr/>
          <a:lstStyle/>
          <a:p>
            <a:r>
              <a:rPr lang="en-US" sz="2800" b="1">
                <a:solidFill>
                  <a:srgbClr val="92D050"/>
                </a:solidFill>
                <a:latin typeface="+mn-lt"/>
              </a:rPr>
              <a:t>How To Reduce Incomplete Profile</a:t>
            </a:r>
            <a:r>
              <a:rPr lang="en-GB" sz="2800" b="1">
                <a:solidFill>
                  <a:srgbClr val="92D050"/>
                </a:solidFill>
                <a:latin typeface="+mn-lt"/>
              </a:rPr>
              <a:t>?</a:t>
            </a:r>
          </a:p>
        </p:txBody>
      </p:sp>
      <p:sp>
        <p:nvSpPr>
          <p:cNvPr id="13" name="TextBox 12">
            <a:extLst>
              <a:ext uri="{FF2B5EF4-FFF2-40B4-BE49-F238E27FC236}">
                <a16:creationId xmlns:a16="http://schemas.microsoft.com/office/drawing/2014/main" id="{4782E9A3-5508-4FED-A4DC-38CE369CE9B6}"/>
              </a:ext>
            </a:extLst>
          </p:cNvPr>
          <p:cNvSpPr txBox="1"/>
          <p:nvPr/>
        </p:nvSpPr>
        <p:spPr>
          <a:xfrm>
            <a:off x="1129546" y="2126135"/>
            <a:ext cx="4829465" cy="1077218"/>
          </a:xfrm>
          <a:prstGeom prst="rect">
            <a:avLst/>
          </a:prstGeom>
          <a:noFill/>
        </p:spPr>
        <p:txBody>
          <a:bodyPr wrap="square" lIns="91440" tIns="45720" rIns="91440" bIns="45720" rtlCol="0" anchor="t">
            <a:spAutoFit/>
          </a:bodyPr>
          <a:lstStyle/>
          <a:p>
            <a:pPr algn="ctr"/>
            <a:r>
              <a:rPr lang="en-US" sz="1600"/>
              <a:t>Once a section is completed, the profile percentage will start to decrease until it reaches 100%. Underneath the profile percentage, it will also show issues that are outstanding with the profile.</a:t>
            </a:r>
            <a:endParaRPr lang="en-GB" sz="1600">
              <a:cs typeface="Calibri" panose="020F0502020204030204"/>
            </a:endParaRPr>
          </a:p>
        </p:txBody>
      </p:sp>
      <p:sp>
        <p:nvSpPr>
          <p:cNvPr id="21" name="TextBox 20">
            <a:extLst>
              <a:ext uri="{FF2B5EF4-FFF2-40B4-BE49-F238E27FC236}">
                <a16:creationId xmlns:a16="http://schemas.microsoft.com/office/drawing/2014/main" id="{28946896-79D9-4409-B774-A6535CF0289D}"/>
              </a:ext>
            </a:extLst>
          </p:cNvPr>
          <p:cNvSpPr txBox="1"/>
          <p:nvPr/>
        </p:nvSpPr>
        <p:spPr>
          <a:xfrm>
            <a:off x="1057718" y="3462140"/>
            <a:ext cx="4901293" cy="1046440"/>
          </a:xfrm>
          <a:prstGeom prst="rect">
            <a:avLst/>
          </a:prstGeom>
          <a:noFill/>
        </p:spPr>
        <p:txBody>
          <a:bodyPr wrap="square" lIns="91440" tIns="45720" rIns="91440" bIns="45720" rtlCol="0" anchor="t">
            <a:spAutoFit/>
          </a:bodyPr>
          <a:lstStyle/>
          <a:p>
            <a:pPr algn="ctr"/>
            <a:r>
              <a:rPr lang="en-US" sz="1600"/>
              <a:t>The following sections will need to be completed so that the registration percentage reaches 100%, this way the worker can then be made compliant.</a:t>
            </a:r>
          </a:p>
          <a:p>
            <a:pPr algn="ctr"/>
            <a:endParaRPr lang="en-GB" sz="1400" b="1"/>
          </a:p>
        </p:txBody>
      </p:sp>
      <p:pic>
        <p:nvPicPr>
          <p:cNvPr id="3" name="Picture 2">
            <a:extLst>
              <a:ext uri="{FF2B5EF4-FFF2-40B4-BE49-F238E27FC236}">
                <a16:creationId xmlns:a16="http://schemas.microsoft.com/office/drawing/2014/main" id="{B104E991-3EF1-46E7-90DB-573D2F02AE1D}"/>
              </a:ext>
            </a:extLst>
          </p:cNvPr>
          <p:cNvPicPr>
            <a:picLocks noChangeAspect="1"/>
          </p:cNvPicPr>
          <p:nvPr/>
        </p:nvPicPr>
        <p:blipFill rotWithShape="1">
          <a:blip r:embed="rId3"/>
          <a:srcRect b="65073"/>
          <a:stretch/>
        </p:blipFill>
        <p:spPr>
          <a:xfrm>
            <a:off x="7366845" y="1055172"/>
            <a:ext cx="2992536" cy="3168111"/>
          </a:xfrm>
          <a:prstGeom prst="rect">
            <a:avLst/>
          </a:prstGeom>
        </p:spPr>
      </p:pic>
      <p:sp>
        <p:nvSpPr>
          <p:cNvPr id="20" name="Rectangle 19">
            <a:extLst>
              <a:ext uri="{FF2B5EF4-FFF2-40B4-BE49-F238E27FC236}">
                <a16:creationId xmlns:a16="http://schemas.microsoft.com/office/drawing/2014/main" id="{C3507B04-B9F9-48DA-8E61-4231F6A20BC9}"/>
              </a:ext>
            </a:extLst>
          </p:cNvPr>
          <p:cNvSpPr/>
          <p:nvPr/>
        </p:nvSpPr>
        <p:spPr>
          <a:xfrm>
            <a:off x="7452020" y="1118268"/>
            <a:ext cx="2832411" cy="29913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DB0913AD-485B-4E91-8E69-14F5B2BC309E}"/>
              </a:ext>
            </a:extLst>
          </p:cNvPr>
          <p:cNvCxnSpPr>
            <a:cxnSpLocks/>
          </p:cNvCxnSpPr>
          <p:nvPr/>
        </p:nvCxnSpPr>
        <p:spPr>
          <a:xfrm>
            <a:off x="6307908" y="2455878"/>
            <a:ext cx="203470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B52E4B5-E270-4E06-88C2-DE800FA1727B}"/>
              </a:ext>
            </a:extLst>
          </p:cNvPr>
          <p:cNvCxnSpPr>
            <a:cxnSpLocks/>
          </p:cNvCxnSpPr>
          <p:nvPr/>
        </p:nvCxnSpPr>
        <p:spPr>
          <a:xfrm>
            <a:off x="6349491" y="3903167"/>
            <a:ext cx="127393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00A118D9-B43A-4A96-B764-FEC63D658D7E}"/>
              </a:ext>
            </a:extLst>
          </p:cNvPr>
          <p:cNvSpPr>
            <a:spLocks noGrp="1"/>
          </p:cNvSpPr>
          <p:nvPr>
            <p:ph type="sldNum" sz="quarter" idx="12"/>
          </p:nvPr>
        </p:nvSpPr>
        <p:spPr/>
        <p:txBody>
          <a:bodyPr/>
          <a:lstStyle/>
          <a:p>
            <a:fld id="{6F0C9F74-ED7C-44EF-9CFC-67AAF3EFA2FB}" type="slidenum">
              <a:rPr lang="en-GB" smtClean="0"/>
              <a:t>53</a:t>
            </a:fld>
            <a:endParaRPr lang="en-GB"/>
          </a:p>
        </p:txBody>
      </p:sp>
    </p:spTree>
    <p:extLst>
      <p:ext uri="{BB962C8B-B14F-4D97-AF65-F5344CB8AC3E}">
        <p14:creationId xmlns:p14="http://schemas.microsoft.com/office/powerpoint/2010/main" val="39734393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A469D34-DF9E-4DBA-897A-739C61504F19}"/>
              </a:ext>
            </a:extLst>
          </p:cNvPr>
          <p:cNvSpPr/>
          <p:nvPr/>
        </p:nvSpPr>
        <p:spPr>
          <a:xfrm>
            <a:off x="669850" y="1971780"/>
            <a:ext cx="8320038" cy="4141344"/>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69541" y="389617"/>
            <a:ext cx="9340850" cy="785813"/>
          </a:xfrm>
        </p:spPr>
        <p:txBody>
          <a:bodyPr/>
          <a:lstStyle/>
          <a:p>
            <a:r>
              <a:rPr lang="en-US" sz="2800" b="1">
                <a:solidFill>
                  <a:srgbClr val="92D050"/>
                </a:solidFill>
                <a:latin typeface="+mn-lt"/>
              </a:rPr>
              <a:t>How To Complete Contact Details</a:t>
            </a:r>
            <a:r>
              <a:rPr lang="en-GB" sz="2800" b="1">
                <a:solidFill>
                  <a:srgbClr val="92D050"/>
                </a:solidFill>
                <a:latin typeface="+mn-lt"/>
              </a:rPr>
              <a:t>?</a:t>
            </a:r>
          </a:p>
        </p:txBody>
      </p:sp>
      <p:sp>
        <p:nvSpPr>
          <p:cNvPr id="13" name="TextBox 12">
            <a:extLst>
              <a:ext uri="{FF2B5EF4-FFF2-40B4-BE49-F238E27FC236}">
                <a16:creationId xmlns:a16="http://schemas.microsoft.com/office/drawing/2014/main" id="{4782E9A3-5508-4FED-A4DC-38CE369CE9B6}"/>
              </a:ext>
            </a:extLst>
          </p:cNvPr>
          <p:cNvSpPr txBox="1"/>
          <p:nvPr/>
        </p:nvSpPr>
        <p:spPr>
          <a:xfrm>
            <a:off x="673339" y="1021066"/>
            <a:ext cx="8514790" cy="800219"/>
          </a:xfrm>
          <a:prstGeom prst="rect">
            <a:avLst/>
          </a:prstGeom>
          <a:noFill/>
        </p:spPr>
        <p:txBody>
          <a:bodyPr wrap="square" lIns="91440" tIns="45720" rIns="91440" bIns="45720" rtlCol="0" anchor="t">
            <a:spAutoFit/>
          </a:bodyPr>
          <a:lstStyle/>
          <a:p>
            <a:r>
              <a:rPr lang="en-GB" sz="1600"/>
              <a:t>Contact details need to be verified, this will be through email and text message. If the worker doesn’t confirm email address, you can skip for 30 days while you get the worker to confirm.</a:t>
            </a:r>
          </a:p>
          <a:p>
            <a:endParaRPr lang="en-GB" sz="1400"/>
          </a:p>
        </p:txBody>
      </p:sp>
      <p:pic>
        <p:nvPicPr>
          <p:cNvPr id="3" name="Picture 2">
            <a:extLst>
              <a:ext uri="{FF2B5EF4-FFF2-40B4-BE49-F238E27FC236}">
                <a16:creationId xmlns:a16="http://schemas.microsoft.com/office/drawing/2014/main" id="{1631F738-967F-48A8-948E-13E4881FCB79}"/>
              </a:ext>
            </a:extLst>
          </p:cNvPr>
          <p:cNvPicPr>
            <a:picLocks noChangeAspect="1"/>
          </p:cNvPicPr>
          <p:nvPr/>
        </p:nvPicPr>
        <p:blipFill>
          <a:blip r:embed="rId3"/>
          <a:stretch>
            <a:fillRect/>
          </a:stretch>
        </p:blipFill>
        <p:spPr>
          <a:xfrm>
            <a:off x="767359" y="2083792"/>
            <a:ext cx="8098949" cy="3940843"/>
          </a:xfrm>
          <a:prstGeom prst="rect">
            <a:avLst/>
          </a:prstGeom>
        </p:spPr>
      </p:pic>
      <p:sp>
        <p:nvSpPr>
          <p:cNvPr id="14" name="Rectangle 13">
            <a:extLst>
              <a:ext uri="{FF2B5EF4-FFF2-40B4-BE49-F238E27FC236}">
                <a16:creationId xmlns:a16="http://schemas.microsoft.com/office/drawing/2014/main" id="{A8AB2EA5-AA2E-449D-8B07-3F39B39AD2BB}"/>
              </a:ext>
            </a:extLst>
          </p:cNvPr>
          <p:cNvSpPr/>
          <p:nvPr/>
        </p:nvSpPr>
        <p:spPr>
          <a:xfrm>
            <a:off x="3298250" y="3172082"/>
            <a:ext cx="2612126" cy="3476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a:extLst>
              <a:ext uri="{FF2B5EF4-FFF2-40B4-BE49-F238E27FC236}">
                <a16:creationId xmlns:a16="http://schemas.microsoft.com/office/drawing/2014/main" id="{3403F76D-8267-4D74-BF6F-A2E4D8053E25}"/>
              </a:ext>
            </a:extLst>
          </p:cNvPr>
          <p:cNvCxnSpPr>
            <a:cxnSpLocks/>
          </p:cNvCxnSpPr>
          <p:nvPr/>
        </p:nvCxnSpPr>
        <p:spPr>
          <a:xfrm>
            <a:off x="5640574" y="1821285"/>
            <a:ext cx="0" cy="12609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F8242173-D64C-4FD7-B1D5-26F9A32E35AA}"/>
              </a:ext>
            </a:extLst>
          </p:cNvPr>
          <p:cNvSpPr>
            <a:spLocks noGrp="1"/>
          </p:cNvSpPr>
          <p:nvPr>
            <p:ph type="sldNum" sz="quarter" idx="12"/>
          </p:nvPr>
        </p:nvSpPr>
        <p:spPr/>
        <p:txBody>
          <a:bodyPr/>
          <a:lstStyle/>
          <a:p>
            <a:fld id="{6F0C9F74-ED7C-44EF-9CFC-67AAF3EFA2FB}" type="slidenum">
              <a:rPr lang="en-GB" smtClean="0"/>
              <a:t>54</a:t>
            </a:fld>
            <a:endParaRPr lang="en-GB"/>
          </a:p>
        </p:txBody>
      </p:sp>
    </p:spTree>
    <p:extLst>
      <p:ext uri="{BB962C8B-B14F-4D97-AF65-F5344CB8AC3E}">
        <p14:creationId xmlns:p14="http://schemas.microsoft.com/office/powerpoint/2010/main" val="6114468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A469D34-DF9E-4DBA-897A-739C61504F19}"/>
              </a:ext>
            </a:extLst>
          </p:cNvPr>
          <p:cNvSpPr/>
          <p:nvPr/>
        </p:nvSpPr>
        <p:spPr>
          <a:xfrm>
            <a:off x="630043" y="1814785"/>
            <a:ext cx="7291331" cy="4236694"/>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01455" y="419707"/>
            <a:ext cx="9340850" cy="415925"/>
          </a:xfrm>
        </p:spPr>
        <p:txBody>
          <a:bodyPr/>
          <a:lstStyle/>
          <a:p>
            <a:r>
              <a:rPr lang="en-US" sz="2800" b="1">
                <a:solidFill>
                  <a:srgbClr val="92D050"/>
                </a:solidFill>
                <a:latin typeface="+mn-lt"/>
              </a:rPr>
              <a:t>How To Complete Your Address</a:t>
            </a:r>
            <a:r>
              <a:rPr lang="en-GB" sz="2800" b="1">
                <a:solidFill>
                  <a:srgbClr val="92D050"/>
                </a:solidFill>
                <a:latin typeface="+mn-lt"/>
              </a:rPr>
              <a:t>?</a:t>
            </a:r>
          </a:p>
        </p:txBody>
      </p:sp>
      <p:sp>
        <p:nvSpPr>
          <p:cNvPr id="13" name="TextBox 12">
            <a:extLst>
              <a:ext uri="{FF2B5EF4-FFF2-40B4-BE49-F238E27FC236}">
                <a16:creationId xmlns:a16="http://schemas.microsoft.com/office/drawing/2014/main" id="{4782E9A3-5508-4FED-A4DC-38CE369CE9B6}"/>
              </a:ext>
            </a:extLst>
          </p:cNvPr>
          <p:cNvSpPr txBox="1"/>
          <p:nvPr/>
        </p:nvSpPr>
        <p:spPr>
          <a:xfrm>
            <a:off x="8723260" y="1777556"/>
            <a:ext cx="2172426" cy="2800767"/>
          </a:xfrm>
          <a:prstGeom prst="rect">
            <a:avLst/>
          </a:prstGeom>
          <a:noFill/>
        </p:spPr>
        <p:txBody>
          <a:bodyPr wrap="square" lIns="91440" tIns="45720" rIns="91440" bIns="45720" rtlCol="0" anchor="t">
            <a:spAutoFit/>
          </a:bodyPr>
          <a:lstStyle/>
          <a:p>
            <a:pPr algn="ctr"/>
            <a:endParaRPr lang="en-GB" sz="1600">
              <a:cs typeface="Calibri"/>
            </a:endParaRPr>
          </a:p>
          <a:p>
            <a:pPr algn="ctr"/>
            <a:r>
              <a:rPr lang="en-GB" sz="1600"/>
              <a:t>Once the address has been found press enter and this will fill out all the slots.</a:t>
            </a:r>
            <a:endParaRPr lang="en-GB" sz="1600">
              <a:cs typeface="Calibri"/>
            </a:endParaRPr>
          </a:p>
          <a:p>
            <a:pPr algn="ctr"/>
            <a:endParaRPr lang="en-GB" sz="1600">
              <a:cs typeface="Calibri"/>
            </a:endParaRPr>
          </a:p>
          <a:p>
            <a:pPr algn="ctr"/>
            <a:r>
              <a:rPr lang="en-GB" sz="1600"/>
              <a:t>The worker can also be added to – Do you want to work in another location,</a:t>
            </a:r>
            <a:endParaRPr lang="en-GB" sz="1600">
              <a:cs typeface="Calibri"/>
            </a:endParaRPr>
          </a:p>
          <a:p>
            <a:pPr algn="ctr"/>
            <a:r>
              <a:rPr lang="en-GB" sz="1600"/>
              <a:t>click 'Yes' or 'No'.</a:t>
            </a:r>
            <a:endParaRPr lang="en-GB" sz="1400" b="1">
              <a:cs typeface="Calibri"/>
            </a:endParaRPr>
          </a:p>
        </p:txBody>
      </p:sp>
      <p:pic>
        <p:nvPicPr>
          <p:cNvPr id="2" name="Picture 1">
            <a:extLst>
              <a:ext uri="{FF2B5EF4-FFF2-40B4-BE49-F238E27FC236}">
                <a16:creationId xmlns:a16="http://schemas.microsoft.com/office/drawing/2014/main" id="{497298AD-5239-4D9A-B550-9FA95F69A7E4}"/>
              </a:ext>
            </a:extLst>
          </p:cNvPr>
          <p:cNvPicPr>
            <a:picLocks noChangeAspect="1"/>
          </p:cNvPicPr>
          <p:nvPr/>
        </p:nvPicPr>
        <p:blipFill>
          <a:blip r:embed="rId3"/>
          <a:stretch>
            <a:fillRect/>
          </a:stretch>
        </p:blipFill>
        <p:spPr>
          <a:xfrm>
            <a:off x="762003" y="1943617"/>
            <a:ext cx="7052526" cy="3993735"/>
          </a:xfrm>
          <a:prstGeom prst="rect">
            <a:avLst/>
          </a:prstGeom>
        </p:spPr>
      </p:pic>
      <p:sp>
        <p:nvSpPr>
          <p:cNvPr id="20" name="Rectangle 19">
            <a:extLst>
              <a:ext uri="{FF2B5EF4-FFF2-40B4-BE49-F238E27FC236}">
                <a16:creationId xmlns:a16="http://schemas.microsoft.com/office/drawing/2014/main" id="{C3507B04-B9F9-48DA-8E61-4231F6A20BC9}"/>
              </a:ext>
            </a:extLst>
          </p:cNvPr>
          <p:cNvSpPr/>
          <p:nvPr/>
        </p:nvSpPr>
        <p:spPr>
          <a:xfrm>
            <a:off x="1114901" y="2255555"/>
            <a:ext cx="2603668" cy="4336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8AB2EA5-AA2E-449D-8B07-3F39B39AD2BB}"/>
              </a:ext>
            </a:extLst>
          </p:cNvPr>
          <p:cNvSpPr/>
          <p:nvPr/>
        </p:nvSpPr>
        <p:spPr>
          <a:xfrm>
            <a:off x="3443419" y="5348691"/>
            <a:ext cx="1489795" cy="3676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D18C575C-52DD-4286-9F60-5E38128F8887}"/>
              </a:ext>
            </a:extLst>
          </p:cNvPr>
          <p:cNvCxnSpPr>
            <a:cxnSpLocks/>
          </p:cNvCxnSpPr>
          <p:nvPr/>
        </p:nvCxnSpPr>
        <p:spPr>
          <a:xfrm flipH="1">
            <a:off x="3924728" y="2506894"/>
            <a:ext cx="470556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3A482F2-EBAF-4B19-9D1E-B53E49FAAE44}"/>
              </a:ext>
            </a:extLst>
          </p:cNvPr>
          <p:cNvSpPr/>
          <p:nvPr/>
        </p:nvSpPr>
        <p:spPr>
          <a:xfrm>
            <a:off x="601455" y="977337"/>
            <a:ext cx="8939198" cy="800219"/>
          </a:xfrm>
          <a:prstGeom prst="rect">
            <a:avLst/>
          </a:prstGeom>
        </p:spPr>
        <p:txBody>
          <a:bodyPr wrap="square" lIns="91440" tIns="45720" rIns="91440" bIns="45720" anchor="t">
            <a:spAutoFit/>
          </a:bodyPr>
          <a:lstStyle/>
          <a:p>
            <a:r>
              <a:rPr lang="en-US" sz="1600"/>
              <a:t>To complete the address,</a:t>
            </a:r>
            <a:r>
              <a:rPr lang="en-GB" sz="1600"/>
              <a:t> you can manually add in all the information or add in the post code which will give you a drop down to find the number of the house/road.</a:t>
            </a:r>
          </a:p>
          <a:p>
            <a:endParaRPr lang="en-GB" sz="1400"/>
          </a:p>
        </p:txBody>
      </p:sp>
      <p:cxnSp>
        <p:nvCxnSpPr>
          <p:cNvPr id="12" name="Straight Arrow Connector 11">
            <a:extLst>
              <a:ext uri="{FF2B5EF4-FFF2-40B4-BE49-F238E27FC236}">
                <a16:creationId xmlns:a16="http://schemas.microsoft.com/office/drawing/2014/main" id="{5E856C57-DB1B-490D-85FD-D12221AD76D2}"/>
              </a:ext>
            </a:extLst>
          </p:cNvPr>
          <p:cNvCxnSpPr>
            <a:cxnSpLocks/>
          </p:cNvCxnSpPr>
          <p:nvPr/>
        </p:nvCxnSpPr>
        <p:spPr>
          <a:xfrm flipH="1">
            <a:off x="5044611" y="4161034"/>
            <a:ext cx="3955551" cy="11876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223B54B4-CA86-475D-9897-1BC7A66EF34A}"/>
              </a:ext>
            </a:extLst>
          </p:cNvPr>
          <p:cNvSpPr>
            <a:spLocks noGrp="1"/>
          </p:cNvSpPr>
          <p:nvPr>
            <p:ph type="sldNum" sz="quarter" idx="12"/>
          </p:nvPr>
        </p:nvSpPr>
        <p:spPr/>
        <p:txBody>
          <a:bodyPr/>
          <a:lstStyle/>
          <a:p>
            <a:fld id="{6F0C9F74-ED7C-44EF-9CFC-67AAF3EFA2FB}" type="slidenum">
              <a:rPr lang="en-GB" smtClean="0"/>
              <a:t>55</a:t>
            </a:fld>
            <a:endParaRPr lang="en-GB"/>
          </a:p>
        </p:txBody>
      </p:sp>
    </p:spTree>
    <p:extLst>
      <p:ext uri="{BB962C8B-B14F-4D97-AF65-F5344CB8AC3E}">
        <p14:creationId xmlns:p14="http://schemas.microsoft.com/office/powerpoint/2010/main" val="35088951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D18E0BAF-8DEE-4801-9F6D-6E9E7A13C9B6}"/>
              </a:ext>
            </a:extLst>
          </p:cNvPr>
          <p:cNvPicPr>
            <a:picLocks noChangeAspect="1"/>
          </p:cNvPicPr>
          <p:nvPr/>
        </p:nvPicPr>
        <p:blipFill>
          <a:blip r:embed="rId3"/>
          <a:stretch>
            <a:fillRect/>
          </a:stretch>
        </p:blipFill>
        <p:spPr>
          <a:xfrm>
            <a:off x="623002" y="1460798"/>
            <a:ext cx="1537287" cy="4487515"/>
          </a:xfrm>
          <a:prstGeom prst="rect">
            <a:avLst/>
          </a:prstGeom>
        </p:spPr>
      </p:pic>
      <p:pic>
        <p:nvPicPr>
          <p:cNvPr id="7" name="Picture 6">
            <a:extLst>
              <a:ext uri="{FF2B5EF4-FFF2-40B4-BE49-F238E27FC236}">
                <a16:creationId xmlns:a16="http://schemas.microsoft.com/office/drawing/2014/main" id="{A53309D7-42B4-4478-B859-7D869E2A0278}"/>
              </a:ext>
            </a:extLst>
          </p:cNvPr>
          <p:cNvPicPr>
            <a:picLocks noChangeAspect="1"/>
          </p:cNvPicPr>
          <p:nvPr/>
        </p:nvPicPr>
        <p:blipFill>
          <a:blip r:embed="rId3"/>
          <a:stretch>
            <a:fillRect/>
          </a:stretch>
        </p:blipFill>
        <p:spPr>
          <a:xfrm>
            <a:off x="2496861" y="1739200"/>
            <a:ext cx="5176558" cy="3562157"/>
          </a:xfrm>
          <a:prstGeom prst="rect">
            <a:avLst/>
          </a:prstGeom>
        </p:spPr>
      </p:pic>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92981" y="266715"/>
            <a:ext cx="9001125" cy="423863"/>
          </a:xfrm>
        </p:spPr>
        <p:txBody>
          <a:bodyPr/>
          <a:lstStyle/>
          <a:p>
            <a:r>
              <a:rPr lang="en-US" sz="2800" b="1">
                <a:solidFill>
                  <a:srgbClr val="92D050"/>
                </a:solidFill>
                <a:latin typeface="+mn-lt"/>
              </a:rPr>
              <a:t>How To Complete Licence</a:t>
            </a:r>
            <a:r>
              <a:rPr lang="en-GB" sz="2800" b="1">
                <a:solidFill>
                  <a:srgbClr val="92D050"/>
                </a:solidFill>
                <a:latin typeface="+mn-lt"/>
              </a:rPr>
              <a:t>?</a:t>
            </a:r>
          </a:p>
        </p:txBody>
      </p:sp>
      <p:sp>
        <p:nvSpPr>
          <p:cNvPr id="22" name="TextBox 21">
            <a:extLst>
              <a:ext uri="{FF2B5EF4-FFF2-40B4-BE49-F238E27FC236}">
                <a16:creationId xmlns:a16="http://schemas.microsoft.com/office/drawing/2014/main" id="{851DC085-B38B-4F91-9923-62E54E8D6D2B}"/>
              </a:ext>
            </a:extLst>
          </p:cNvPr>
          <p:cNvSpPr txBox="1"/>
          <p:nvPr/>
        </p:nvSpPr>
        <p:spPr>
          <a:xfrm>
            <a:off x="623396" y="785815"/>
            <a:ext cx="8424127" cy="338554"/>
          </a:xfrm>
          <a:prstGeom prst="rect">
            <a:avLst/>
          </a:prstGeom>
          <a:noFill/>
        </p:spPr>
        <p:txBody>
          <a:bodyPr wrap="square" lIns="91440" tIns="45720" rIns="91440" bIns="45720" rtlCol="0" anchor="t">
            <a:spAutoFit/>
          </a:bodyPr>
          <a:lstStyle/>
          <a:p>
            <a:r>
              <a:rPr lang="en-US" sz="1600"/>
              <a:t>Go to Licence, Tacho and CPC on the left-hand side of the worker's profile.</a:t>
            </a:r>
            <a:endParaRPr lang="en-US" sz="1600" b="1"/>
          </a:p>
        </p:txBody>
      </p:sp>
      <p:sp>
        <p:nvSpPr>
          <p:cNvPr id="6" name="TextBox 5">
            <a:extLst>
              <a:ext uri="{FF2B5EF4-FFF2-40B4-BE49-F238E27FC236}">
                <a16:creationId xmlns:a16="http://schemas.microsoft.com/office/drawing/2014/main" id="{D602B14D-9D9E-48C5-B7F2-8FF93DEB0CAB}"/>
              </a:ext>
            </a:extLst>
          </p:cNvPr>
          <p:cNvSpPr txBox="1"/>
          <p:nvPr/>
        </p:nvSpPr>
        <p:spPr>
          <a:xfrm>
            <a:off x="7708392" y="955047"/>
            <a:ext cx="2320557" cy="5262979"/>
          </a:xfrm>
          <a:prstGeom prst="rect">
            <a:avLst/>
          </a:prstGeom>
          <a:noFill/>
        </p:spPr>
        <p:txBody>
          <a:bodyPr wrap="square" lIns="91440" tIns="45720" rIns="91440" bIns="45720" rtlCol="0" anchor="t">
            <a:spAutoFit/>
          </a:bodyPr>
          <a:lstStyle/>
          <a:p>
            <a:pPr algn="ctr"/>
            <a:r>
              <a:rPr lang="en-US" sz="1600">
                <a:cs typeface="Calibri" panose="020F0502020204030204"/>
              </a:rPr>
              <a:t>Please fill in the following information:</a:t>
            </a:r>
          </a:p>
          <a:p>
            <a:pPr algn="ctr"/>
            <a:endParaRPr lang="en-US" sz="1600">
              <a:cs typeface="Calibri" panose="020F0502020204030204"/>
            </a:endParaRPr>
          </a:p>
          <a:p>
            <a:pPr algn="ctr"/>
            <a:r>
              <a:rPr lang="en-US" sz="1600"/>
              <a:t>Add in the country of issue. Follow the UK guidelines for licenses. If other use the dropdown to select the country.</a:t>
            </a:r>
            <a:endParaRPr lang="en-US" sz="1600">
              <a:cs typeface="Calibri"/>
            </a:endParaRPr>
          </a:p>
          <a:p>
            <a:pPr algn="ctr"/>
            <a:endParaRPr lang="en-US" sz="1600">
              <a:cs typeface="Calibri"/>
            </a:endParaRPr>
          </a:p>
          <a:p>
            <a:pPr algn="ctr"/>
            <a:r>
              <a:rPr lang="en-US" sz="1600"/>
              <a:t>Entre the full name on the Licence.</a:t>
            </a:r>
            <a:endParaRPr lang="en-US" sz="1600">
              <a:cs typeface="Calibri"/>
            </a:endParaRPr>
          </a:p>
          <a:p>
            <a:pPr algn="ctr"/>
            <a:endParaRPr lang="en-US" sz="1600">
              <a:cs typeface="Calibri"/>
            </a:endParaRPr>
          </a:p>
          <a:p>
            <a:pPr algn="ctr"/>
            <a:r>
              <a:rPr lang="en-US" sz="1600"/>
              <a:t>Enter the Licence number on the driving Licence card</a:t>
            </a:r>
            <a:endParaRPr lang="en-US" sz="1600">
              <a:cs typeface="Calibri"/>
            </a:endParaRPr>
          </a:p>
          <a:p>
            <a:pPr algn="ctr"/>
            <a:endParaRPr lang="en-US" sz="1600">
              <a:cs typeface="Calibri"/>
            </a:endParaRPr>
          </a:p>
          <a:p>
            <a:pPr algn="ctr"/>
            <a:r>
              <a:rPr lang="en-US" sz="1600"/>
              <a:t>Enter the issue number.</a:t>
            </a:r>
            <a:endParaRPr lang="en-US" sz="1600">
              <a:cs typeface="Calibri"/>
            </a:endParaRPr>
          </a:p>
          <a:p>
            <a:pPr algn="ctr"/>
            <a:endParaRPr lang="en-US" sz="1600">
              <a:cs typeface="Calibri"/>
            </a:endParaRPr>
          </a:p>
          <a:p>
            <a:pPr algn="ctr"/>
            <a:r>
              <a:rPr lang="en-US" sz="1600"/>
              <a:t>Date of Issue.</a:t>
            </a:r>
            <a:endParaRPr lang="en-US" sz="1600">
              <a:cs typeface="Calibri"/>
            </a:endParaRPr>
          </a:p>
          <a:p>
            <a:pPr algn="ctr"/>
            <a:endParaRPr lang="en-US" sz="1600">
              <a:cs typeface="Calibri"/>
            </a:endParaRPr>
          </a:p>
          <a:p>
            <a:pPr algn="ctr"/>
            <a:r>
              <a:rPr lang="en-US" sz="1600"/>
              <a:t>Date of Expiry.</a:t>
            </a:r>
            <a:endParaRPr lang="en-US" sz="1600">
              <a:cs typeface="Calibri"/>
            </a:endParaRPr>
          </a:p>
        </p:txBody>
      </p:sp>
      <p:pic>
        <p:nvPicPr>
          <p:cNvPr id="24" name="Picture 23">
            <a:extLst>
              <a:ext uri="{FF2B5EF4-FFF2-40B4-BE49-F238E27FC236}">
                <a16:creationId xmlns:a16="http://schemas.microsoft.com/office/drawing/2014/main" id="{DB7F06ED-0943-4422-B1B2-6C46CEBC92AD}"/>
              </a:ext>
            </a:extLst>
          </p:cNvPr>
          <p:cNvPicPr>
            <a:picLocks noChangeAspect="1"/>
          </p:cNvPicPr>
          <p:nvPr/>
        </p:nvPicPr>
        <p:blipFill>
          <a:blip r:embed="rId4"/>
          <a:stretch>
            <a:fillRect/>
          </a:stretch>
        </p:blipFill>
        <p:spPr>
          <a:xfrm>
            <a:off x="2594391" y="1870405"/>
            <a:ext cx="4999153" cy="3299746"/>
          </a:xfrm>
          <a:prstGeom prst="rect">
            <a:avLst/>
          </a:prstGeom>
        </p:spPr>
      </p:pic>
      <p:pic>
        <p:nvPicPr>
          <p:cNvPr id="25" name="Picture 24">
            <a:extLst>
              <a:ext uri="{FF2B5EF4-FFF2-40B4-BE49-F238E27FC236}">
                <a16:creationId xmlns:a16="http://schemas.microsoft.com/office/drawing/2014/main" id="{47452A73-6A5D-44FB-BD1D-0A95E3C957D3}"/>
              </a:ext>
            </a:extLst>
          </p:cNvPr>
          <p:cNvPicPr>
            <a:picLocks noChangeAspect="1"/>
          </p:cNvPicPr>
          <p:nvPr/>
        </p:nvPicPr>
        <p:blipFill>
          <a:blip r:embed="rId5"/>
          <a:stretch>
            <a:fillRect/>
          </a:stretch>
        </p:blipFill>
        <p:spPr>
          <a:xfrm>
            <a:off x="701949" y="1597687"/>
            <a:ext cx="1348857" cy="4206605"/>
          </a:xfrm>
          <a:prstGeom prst="rect">
            <a:avLst/>
          </a:prstGeom>
        </p:spPr>
      </p:pic>
      <p:sp>
        <p:nvSpPr>
          <p:cNvPr id="10" name="Rectangle 9">
            <a:extLst>
              <a:ext uri="{FF2B5EF4-FFF2-40B4-BE49-F238E27FC236}">
                <a16:creationId xmlns:a16="http://schemas.microsoft.com/office/drawing/2014/main" id="{EC4C55A9-7A9C-4420-8BD5-6C6D8055F144}"/>
              </a:ext>
            </a:extLst>
          </p:cNvPr>
          <p:cNvSpPr/>
          <p:nvPr/>
        </p:nvSpPr>
        <p:spPr>
          <a:xfrm>
            <a:off x="701949" y="1802167"/>
            <a:ext cx="1348857" cy="3000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7A25959F-EA96-45B0-98A9-7B97E0B3DF19}"/>
              </a:ext>
            </a:extLst>
          </p:cNvPr>
          <p:cNvSpPr/>
          <p:nvPr/>
        </p:nvSpPr>
        <p:spPr>
          <a:xfrm>
            <a:off x="2701485" y="2240391"/>
            <a:ext cx="3312565" cy="27707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 name="Straight Arrow Connector 45">
            <a:extLst>
              <a:ext uri="{FF2B5EF4-FFF2-40B4-BE49-F238E27FC236}">
                <a16:creationId xmlns:a16="http://schemas.microsoft.com/office/drawing/2014/main" id="{5CC1ED0B-7E27-437A-91EC-F6FC8782B82D}"/>
              </a:ext>
            </a:extLst>
          </p:cNvPr>
          <p:cNvCxnSpPr>
            <a:cxnSpLocks/>
          </p:cNvCxnSpPr>
          <p:nvPr/>
        </p:nvCxnSpPr>
        <p:spPr>
          <a:xfrm flipH="1">
            <a:off x="6300221" y="3429000"/>
            <a:ext cx="1552307" cy="86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2455FD16-2137-49E2-A48F-8D5914178D58}"/>
              </a:ext>
            </a:extLst>
          </p:cNvPr>
          <p:cNvSpPr>
            <a:spLocks noGrp="1"/>
          </p:cNvSpPr>
          <p:nvPr>
            <p:ph type="sldNum" sz="quarter" idx="12"/>
          </p:nvPr>
        </p:nvSpPr>
        <p:spPr/>
        <p:txBody>
          <a:bodyPr/>
          <a:lstStyle/>
          <a:p>
            <a:fld id="{6F0C9F74-ED7C-44EF-9CFC-67AAF3EFA2FB}" type="slidenum">
              <a:rPr lang="en-GB" smtClean="0"/>
              <a:t>56</a:t>
            </a:fld>
            <a:endParaRPr lang="en-GB"/>
          </a:p>
        </p:txBody>
      </p:sp>
    </p:spTree>
    <p:extLst>
      <p:ext uri="{BB962C8B-B14F-4D97-AF65-F5344CB8AC3E}">
        <p14:creationId xmlns:p14="http://schemas.microsoft.com/office/powerpoint/2010/main" val="35410989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3309D7-42B4-4478-B859-7D869E2A0278}"/>
              </a:ext>
            </a:extLst>
          </p:cNvPr>
          <p:cNvPicPr>
            <a:picLocks noChangeAspect="1"/>
          </p:cNvPicPr>
          <p:nvPr/>
        </p:nvPicPr>
        <p:blipFill>
          <a:blip r:embed="rId3"/>
          <a:stretch>
            <a:fillRect/>
          </a:stretch>
        </p:blipFill>
        <p:spPr>
          <a:xfrm>
            <a:off x="918019" y="1423169"/>
            <a:ext cx="5177981" cy="2611504"/>
          </a:xfrm>
          <a:prstGeom prst="rect">
            <a:avLst/>
          </a:prstGeom>
        </p:spPr>
      </p:pic>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99715" y="348899"/>
            <a:ext cx="9001125" cy="422275"/>
          </a:xfrm>
        </p:spPr>
        <p:txBody>
          <a:bodyPr/>
          <a:lstStyle/>
          <a:p>
            <a:r>
              <a:rPr lang="en-US" sz="2800" b="1">
                <a:solidFill>
                  <a:srgbClr val="92D050"/>
                </a:solidFill>
                <a:latin typeface="+mn-lt"/>
              </a:rPr>
              <a:t>How To Complete Licence Categories</a:t>
            </a:r>
            <a:r>
              <a:rPr lang="en-GB" sz="2800" b="1">
                <a:solidFill>
                  <a:srgbClr val="92D050"/>
                </a:solidFill>
                <a:latin typeface="+mn-lt"/>
              </a:rPr>
              <a:t>?</a:t>
            </a:r>
          </a:p>
        </p:txBody>
      </p:sp>
      <p:sp>
        <p:nvSpPr>
          <p:cNvPr id="6" name="TextBox 5">
            <a:extLst>
              <a:ext uri="{FF2B5EF4-FFF2-40B4-BE49-F238E27FC236}">
                <a16:creationId xmlns:a16="http://schemas.microsoft.com/office/drawing/2014/main" id="{D602B14D-9D9E-48C5-B7F2-8FF93DEB0CAB}"/>
              </a:ext>
            </a:extLst>
          </p:cNvPr>
          <p:cNvSpPr txBox="1"/>
          <p:nvPr/>
        </p:nvSpPr>
        <p:spPr>
          <a:xfrm>
            <a:off x="6871942" y="1672200"/>
            <a:ext cx="2320557" cy="830997"/>
          </a:xfrm>
          <a:prstGeom prst="rect">
            <a:avLst/>
          </a:prstGeom>
          <a:noFill/>
        </p:spPr>
        <p:txBody>
          <a:bodyPr wrap="square" lIns="91440" tIns="45720" rIns="91440" bIns="45720" rtlCol="0" anchor="t">
            <a:spAutoFit/>
          </a:bodyPr>
          <a:lstStyle/>
          <a:p>
            <a:pPr algn="ctr"/>
            <a:r>
              <a:rPr lang="en-US" sz="1600"/>
              <a:t>To add a category, click on to the category that appears on the </a:t>
            </a:r>
            <a:r>
              <a:rPr lang="en-US" sz="1600" err="1"/>
              <a:t>licence</a:t>
            </a:r>
            <a:r>
              <a:rPr lang="en-US" sz="1600"/>
              <a:t>.</a:t>
            </a:r>
          </a:p>
        </p:txBody>
      </p:sp>
      <p:pic>
        <p:nvPicPr>
          <p:cNvPr id="2" name="Picture 1">
            <a:extLst>
              <a:ext uri="{FF2B5EF4-FFF2-40B4-BE49-F238E27FC236}">
                <a16:creationId xmlns:a16="http://schemas.microsoft.com/office/drawing/2014/main" id="{AD9CBF28-ADA8-4079-8CA8-3C751226BC77}"/>
              </a:ext>
            </a:extLst>
          </p:cNvPr>
          <p:cNvPicPr>
            <a:picLocks noChangeAspect="1"/>
          </p:cNvPicPr>
          <p:nvPr/>
        </p:nvPicPr>
        <p:blipFill>
          <a:blip r:embed="rId4"/>
          <a:stretch>
            <a:fillRect/>
          </a:stretch>
        </p:blipFill>
        <p:spPr>
          <a:xfrm>
            <a:off x="1021714" y="1575234"/>
            <a:ext cx="4968671" cy="2362405"/>
          </a:xfrm>
          <a:prstGeom prst="rect">
            <a:avLst/>
          </a:prstGeom>
        </p:spPr>
      </p:pic>
      <p:pic>
        <p:nvPicPr>
          <p:cNvPr id="23" name="Picture 22">
            <a:extLst>
              <a:ext uri="{FF2B5EF4-FFF2-40B4-BE49-F238E27FC236}">
                <a16:creationId xmlns:a16="http://schemas.microsoft.com/office/drawing/2014/main" id="{402EBFC5-B0E7-49B5-950D-8330D0F92159}"/>
              </a:ext>
            </a:extLst>
          </p:cNvPr>
          <p:cNvPicPr>
            <a:picLocks noChangeAspect="1"/>
          </p:cNvPicPr>
          <p:nvPr/>
        </p:nvPicPr>
        <p:blipFill>
          <a:blip r:embed="rId3"/>
          <a:stretch>
            <a:fillRect/>
          </a:stretch>
        </p:blipFill>
        <p:spPr>
          <a:xfrm>
            <a:off x="2013100" y="2916480"/>
            <a:ext cx="5177981" cy="3408901"/>
          </a:xfrm>
          <a:prstGeom prst="rect">
            <a:avLst/>
          </a:prstGeom>
        </p:spPr>
      </p:pic>
      <p:cxnSp>
        <p:nvCxnSpPr>
          <p:cNvPr id="49" name="Straight Arrow Connector 48">
            <a:extLst>
              <a:ext uri="{FF2B5EF4-FFF2-40B4-BE49-F238E27FC236}">
                <a16:creationId xmlns:a16="http://schemas.microsoft.com/office/drawing/2014/main" id="{6ED4C0F3-70CD-4B08-9660-7605879629F5}"/>
              </a:ext>
            </a:extLst>
          </p:cNvPr>
          <p:cNvCxnSpPr>
            <a:cxnSpLocks/>
          </p:cNvCxnSpPr>
          <p:nvPr/>
        </p:nvCxnSpPr>
        <p:spPr>
          <a:xfrm flipH="1">
            <a:off x="3834169" y="2098346"/>
            <a:ext cx="3119602" cy="6580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C52B4A3-606E-40BB-B20E-E3F04741E505}"/>
              </a:ext>
            </a:extLst>
          </p:cNvPr>
          <p:cNvPicPr>
            <a:picLocks noChangeAspect="1"/>
          </p:cNvPicPr>
          <p:nvPr/>
        </p:nvPicPr>
        <p:blipFill>
          <a:blip r:embed="rId5"/>
          <a:stretch>
            <a:fillRect/>
          </a:stretch>
        </p:blipFill>
        <p:spPr>
          <a:xfrm>
            <a:off x="2116795" y="3028949"/>
            <a:ext cx="4968671" cy="3183961"/>
          </a:xfrm>
          <a:prstGeom prst="rect">
            <a:avLst/>
          </a:prstGeom>
        </p:spPr>
      </p:pic>
      <p:sp>
        <p:nvSpPr>
          <p:cNvPr id="26" name="TextBox 25">
            <a:extLst>
              <a:ext uri="{FF2B5EF4-FFF2-40B4-BE49-F238E27FC236}">
                <a16:creationId xmlns:a16="http://schemas.microsoft.com/office/drawing/2014/main" id="{758F628F-207E-453A-9FEF-78943DEB3FA0}"/>
              </a:ext>
            </a:extLst>
          </p:cNvPr>
          <p:cNvSpPr txBox="1"/>
          <p:nvPr/>
        </p:nvSpPr>
        <p:spPr>
          <a:xfrm>
            <a:off x="7294776" y="3882975"/>
            <a:ext cx="2320557" cy="954107"/>
          </a:xfrm>
          <a:prstGeom prst="rect">
            <a:avLst/>
          </a:prstGeom>
          <a:noFill/>
        </p:spPr>
        <p:txBody>
          <a:bodyPr wrap="square" lIns="91440" tIns="45720" rIns="91440" bIns="45720" rtlCol="0" anchor="t">
            <a:spAutoFit/>
          </a:bodyPr>
          <a:lstStyle/>
          <a:p>
            <a:pPr algn="ctr"/>
            <a:r>
              <a:rPr lang="en-US" sz="1400"/>
              <a:t>Then enter the valid date from and to.</a:t>
            </a:r>
          </a:p>
          <a:p>
            <a:pPr algn="ctr"/>
            <a:endParaRPr lang="en-US" sz="1400"/>
          </a:p>
          <a:p>
            <a:pPr algn="ctr"/>
            <a:r>
              <a:rPr lang="en-US" sz="1400"/>
              <a:t>Click on save changes.</a:t>
            </a:r>
            <a:endParaRPr lang="en-US" sz="1400">
              <a:cs typeface="Calibri"/>
            </a:endParaRPr>
          </a:p>
        </p:txBody>
      </p:sp>
      <p:cxnSp>
        <p:nvCxnSpPr>
          <p:cNvPr id="28" name="Straight Arrow Connector 27">
            <a:extLst>
              <a:ext uri="{FF2B5EF4-FFF2-40B4-BE49-F238E27FC236}">
                <a16:creationId xmlns:a16="http://schemas.microsoft.com/office/drawing/2014/main" id="{16DDE195-A225-4CE1-81A4-0E2C1F716E77}"/>
              </a:ext>
            </a:extLst>
          </p:cNvPr>
          <p:cNvCxnSpPr>
            <a:cxnSpLocks/>
          </p:cNvCxnSpPr>
          <p:nvPr/>
        </p:nvCxnSpPr>
        <p:spPr>
          <a:xfrm flipH="1">
            <a:off x="5875607" y="4232635"/>
            <a:ext cx="1760104" cy="2090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EDA97958-91A1-474F-9B74-0E5FB949122F}"/>
              </a:ext>
            </a:extLst>
          </p:cNvPr>
          <p:cNvSpPr>
            <a:spLocks noGrp="1"/>
          </p:cNvSpPr>
          <p:nvPr>
            <p:ph type="sldNum" sz="quarter" idx="12"/>
          </p:nvPr>
        </p:nvSpPr>
        <p:spPr/>
        <p:txBody>
          <a:bodyPr/>
          <a:lstStyle/>
          <a:p>
            <a:fld id="{6F0C9F74-ED7C-44EF-9CFC-67AAF3EFA2FB}" type="slidenum">
              <a:rPr lang="en-GB" smtClean="0"/>
              <a:t>57</a:t>
            </a:fld>
            <a:endParaRPr lang="en-GB"/>
          </a:p>
        </p:txBody>
      </p:sp>
    </p:spTree>
    <p:extLst>
      <p:ext uri="{BB962C8B-B14F-4D97-AF65-F5344CB8AC3E}">
        <p14:creationId xmlns:p14="http://schemas.microsoft.com/office/powerpoint/2010/main" val="26650961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3309D7-42B4-4478-B859-7D869E2A0278}"/>
              </a:ext>
            </a:extLst>
          </p:cNvPr>
          <p:cNvPicPr>
            <a:picLocks noChangeAspect="1"/>
          </p:cNvPicPr>
          <p:nvPr/>
        </p:nvPicPr>
        <p:blipFill>
          <a:blip r:embed="rId3"/>
          <a:stretch>
            <a:fillRect/>
          </a:stretch>
        </p:blipFill>
        <p:spPr>
          <a:xfrm>
            <a:off x="918019" y="1423169"/>
            <a:ext cx="5303672" cy="867542"/>
          </a:xfrm>
          <a:prstGeom prst="rect">
            <a:avLst/>
          </a:prstGeom>
        </p:spPr>
      </p:pic>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64542" y="367710"/>
            <a:ext cx="9001125" cy="423863"/>
          </a:xfrm>
        </p:spPr>
        <p:txBody>
          <a:bodyPr/>
          <a:lstStyle/>
          <a:p>
            <a:r>
              <a:rPr lang="en-US" sz="2800" b="1">
                <a:solidFill>
                  <a:srgbClr val="92D050"/>
                </a:solidFill>
                <a:latin typeface="+mn-lt"/>
              </a:rPr>
              <a:t>How To Complete Licence Endorsements</a:t>
            </a:r>
            <a:r>
              <a:rPr lang="en-GB" sz="2800" b="1">
                <a:solidFill>
                  <a:srgbClr val="92D050"/>
                </a:solidFill>
                <a:latin typeface="+mn-lt"/>
              </a:rPr>
              <a:t>?</a:t>
            </a:r>
          </a:p>
        </p:txBody>
      </p:sp>
      <p:sp>
        <p:nvSpPr>
          <p:cNvPr id="6" name="TextBox 5">
            <a:extLst>
              <a:ext uri="{FF2B5EF4-FFF2-40B4-BE49-F238E27FC236}">
                <a16:creationId xmlns:a16="http://schemas.microsoft.com/office/drawing/2014/main" id="{D602B14D-9D9E-48C5-B7F2-8FF93DEB0CAB}"/>
              </a:ext>
            </a:extLst>
          </p:cNvPr>
          <p:cNvSpPr txBox="1"/>
          <p:nvPr/>
        </p:nvSpPr>
        <p:spPr>
          <a:xfrm>
            <a:off x="6707740" y="1334262"/>
            <a:ext cx="3090012" cy="1569660"/>
          </a:xfrm>
          <a:prstGeom prst="rect">
            <a:avLst/>
          </a:prstGeom>
          <a:noFill/>
        </p:spPr>
        <p:txBody>
          <a:bodyPr wrap="square" lIns="91440" tIns="45720" rIns="91440" bIns="45720" rtlCol="0" anchor="t">
            <a:spAutoFit/>
          </a:bodyPr>
          <a:lstStyle/>
          <a:p>
            <a:pPr algn="ctr"/>
            <a:r>
              <a:rPr lang="en-US" sz="1600"/>
              <a:t>If a worker has any endorsements on their licence, you need to make sure you add them to Universe. To find your endorsement click on the drop-down arrow to review the dropdown list.</a:t>
            </a:r>
          </a:p>
        </p:txBody>
      </p:sp>
      <p:pic>
        <p:nvPicPr>
          <p:cNvPr id="23" name="Picture 22">
            <a:extLst>
              <a:ext uri="{FF2B5EF4-FFF2-40B4-BE49-F238E27FC236}">
                <a16:creationId xmlns:a16="http://schemas.microsoft.com/office/drawing/2014/main" id="{402EBFC5-B0E7-49B5-950D-8330D0F92159}"/>
              </a:ext>
            </a:extLst>
          </p:cNvPr>
          <p:cNvPicPr>
            <a:picLocks noChangeAspect="1"/>
          </p:cNvPicPr>
          <p:nvPr/>
        </p:nvPicPr>
        <p:blipFill>
          <a:blip r:embed="rId3"/>
          <a:stretch>
            <a:fillRect/>
          </a:stretch>
        </p:blipFill>
        <p:spPr>
          <a:xfrm>
            <a:off x="918019" y="2521131"/>
            <a:ext cx="5177981" cy="3389475"/>
          </a:xfrm>
          <a:prstGeom prst="rect">
            <a:avLst/>
          </a:prstGeom>
        </p:spPr>
      </p:pic>
      <p:sp>
        <p:nvSpPr>
          <p:cNvPr id="26" name="TextBox 25">
            <a:extLst>
              <a:ext uri="{FF2B5EF4-FFF2-40B4-BE49-F238E27FC236}">
                <a16:creationId xmlns:a16="http://schemas.microsoft.com/office/drawing/2014/main" id="{758F628F-207E-453A-9FEF-78943DEB3FA0}"/>
              </a:ext>
            </a:extLst>
          </p:cNvPr>
          <p:cNvSpPr txBox="1"/>
          <p:nvPr/>
        </p:nvSpPr>
        <p:spPr>
          <a:xfrm>
            <a:off x="6132211" y="3762729"/>
            <a:ext cx="2320557" cy="1077218"/>
          </a:xfrm>
          <a:prstGeom prst="rect">
            <a:avLst/>
          </a:prstGeom>
          <a:noFill/>
        </p:spPr>
        <p:txBody>
          <a:bodyPr wrap="square" lIns="91440" tIns="45720" rIns="91440" bIns="45720" rtlCol="0" anchor="t">
            <a:spAutoFit/>
          </a:bodyPr>
          <a:lstStyle/>
          <a:p>
            <a:pPr algn="ctr"/>
            <a:r>
              <a:rPr lang="en-US" sz="1600"/>
              <a:t>Once you have entered the reason you will need to fill out the dates of offence.</a:t>
            </a:r>
          </a:p>
        </p:txBody>
      </p:sp>
      <p:pic>
        <p:nvPicPr>
          <p:cNvPr id="3" name="Picture 2">
            <a:extLst>
              <a:ext uri="{FF2B5EF4-FFF2-40B4-BE49-F238E27FC236}">
                <a16:creationId xmlns:a16="http://schemas.microsoft.com/office/drawing/2014/main" id="{AD779BAC-46E0-4CD3-B097-A6EABCE3455F}"/>
              </a:ext>
            </a:extLst>
          </p:cNvPr>
          <p:cNvPicPr>
            <a:picLocks noChangeAspect="1"/>
          </p:cNvPicPr>
          <p:nvPr/>
        </p:nvPicPr>
        <p:blipFill>
          <a:blip r:embed="rId4"/>
          <a:stretch>
            <a:fillRect/>
          </a:stretch>
        </p:blipFill>
        <p:spPr>
          <a:xfrm>
            <a:off x="1066364" y="1523556"/>
            <a:ext cx="5029636" cy="624894"/>
          </a:xfrm>
          <a:prstGeom prst="rect">
            <a:avLst/>
          </a:prstGeom>
        </p:spPr>
      </p:pic>
      <p:cxnSp>
        <p:nvCxnSpPr>
          <p:cNvPr id="49" name="Straight Arrow Connector 48">
            <a:extLst>
              <a:ext uri="{FF2B5EF4-FFF2-40B4-BE49-F238E27FC236}">
                <a16:creationId xmlns:a16="http://schemas.microsoft.com/office/drawing/2014/main" id="{6ED4C0F3-70CD-4B08-9660-7605879629F5}"/>
              </a:ext>
            </a:extLst>
          </p:cNvPr>
          <p:cNvCxnSpPr>
            <a:cxnSpLocks/>
            <a:stCxn id="6" idx="1"/>
          </p:cNvCxnSpPr>
          <p:nvPr/>
        </p:nvCxnSpPr>
        <p:spPr>
          <a:xfrm flipH="1" flipV="1">
            <a:off x="3173400" y="1947177"/>
            <a:ext cx="3534340" cy="1719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158CFEE8-718D-45E4-ABD3-10540199F6DE}"/>
              </a:ext>
            </a:extLst>
          </p:cNvPr>
          <p:cNvSpPr/>
          <p:nvPr/>
        </p:nvSpPr>
        <p:spPr>
          <a:xfrm>
            <a:off x="1138747" y="1822346"/>
            <a:ext cx="1548604" cy="2496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E33E2056-614A-490F-BAD3-0553386D4443}"/>
              </a:ext>
            </a:extLst>
          </p:cNvPr>
          <p:cNvPicPr>
            <a:picLocks noChangeAspect="1"/>
          </p:cNvPicPr>
          <p:nvPr/>
        </p:nvPicPr>
        <p:blipFill rotWithShape="1">
          <a:blip r:embed="rId5"/>
          <a:srcRect l="68451" t="7122" r="3892" b="46700"/>
          <a:stretch/>
        </p:blipFill>
        <p:spPr>
          <a:xfrm>
            <a:off x="1021714" y="2661636"/>
            <a:ext cx="4954880" cy="3051007"/>
          </a:xfrm>
          <a:prstGeom prst="rect">
            <a:avLst/>
          </a:prstGeom>
        </p:spPr>
      </p:pic>
      <p:sp>
        <p:nvSpPr>
          <p:cNvPr id="43" name="Rectangle 42">
            <a:extLst>
              <a:ext uri="{FF2B5EF4-FFF2-40B4-BE49-F238E27FC236}">
                <a16:creationId xmlns:a16="http://schemas.microsoft.com/office/drawing/2014/main" id="{A38551E7-6CD9-4E61-9DA2-F42DBE4B3FCD}"/>
              </a:ext>
            </a:extLst>
          </p:cNvPr>
          <p:cNvSpPr/>
          <p:nvPr/>
        </p:nvSpPr>
        <p:spPr>
          <a:xfrm>
            <a:off x="1147406" y="3151573"/>
            <a:ext cx="4725493" cy="19294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8">
            <a:extLst>
              <a:ext uri="{FF2B5EF4-FFF2-40B4-BE49-F238E27FC236}">
                <a16:creationId xmlns:a16="http://schemas.microsoft.com/office/drawing/2014/main" id="{FF0F1BF1-0EA3-4336-9F46-CDBE38FCE34F}"/>
              </a:ext>
            </a:extLst>
          </p:cNvPr>
          <p:cNvSpPr>
            <a:spLocks noGrp="1"/>
          </p:cNvSpPr>
          <p:nvPr>
            <p:ph type="sldNum" sz="quarter" idx="12"/>
          </p:nvPr>
        </p:nvSpPr>
        <p:spPr/>
        <p:txBody>
          <a:bodyPr/>
          <a:lstStyle/>
          <a:p>
            <a:fld id="{6F0C9F74-ED7C-44EF-9CFC-67AAF3EFA2FB}" type="slidenum">
              <a:rPr lang="en-GB" smtClean="0"/>
              <a:t>58</a:t>
            </a:fld>
            <a:endParaRPr lang="en-GB"/>
          </a:p>
        </p:txBody>
      </p:sp>
    </p:spTree>
    <p:extLst>
      <p:ext uri="{BB962C8B-B14F-4D97-AF65-F5344CB8AC3E}">
        <p14:creationId xmlns:p14="http://schemas.microsoft.com/office/powerpoint/2010/main" val="10912926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710779" y="416241"/>
            <a:ext cx="9001125" cy="423862"/>
          </a:xfrm>
        </p:spPr>
        <p:txBody>
          <a:bodyPr/>
          <a:lstStyle/>
          <a:p>
            <a:r>
              <a:rPr lang="en-US" sz="2800" b="1">
                <a:solidFill>
                  <a:srgbClr val="92D050"/>
                </a:solidFill>
                <a:latin typeface="+mn-lt"/>
              </a:rPr>
              <a:t>How To Complete Licence Endorsements</a:t>
            </a:r>
            <a:r>
              <a:rPr lang="en-GB" sz="2800" b="1">
                <a:solidFill>
                  <a:srgbClr val="92D050"/>
                </a:solidFill>
                <a:latin typeface="+mn-lt"/>
              </a:rPr>
              <a:t>?</a:t>
            </a:r>
          </a:p>
        </p:txBody>
      </p:sp>
      <p:sp>
        <p:nvSpPr>
          <p:cNvPr id="6" name="TextBox 5">
            <a:extLst>
              <a:ext uri="{FF2B5EF4-FFF2-40B4-BE49-F238E27FC236}">
                <a16:creationId xmlns:a16="http://schemas.microsoft.com/office/drawing/2014/main" id="{D602B14D-9D9E-48C5-B7F2-8FF93DEB0CAB}"/>
              </a:ext>
            </a:extLst>
          </p:cNvPr>
          <p:cNvSpPr txBox="1"/>
          <p:nvPr/>
        </p:nvSpPr>
        <p:spPr>
          <a:xfrm>
            <a:off x="7002579" y="2106254"/>
            <a:ext cx="4005732" cy="1323439"/>
          </a:xfrm>
          <a:prstGeom prst="rect">
            <a:avLst/>
          </a:prstGeom>
          <a:noFill/>
        </p:spPr>
        <p:txBody>
          <a:bodyPr wrap="square" lIns="91440" tIns="45720" rIns="91440" bIns="45720" rtlCol="0" anchor="t">
            <a:spAutoFit/>
          </a:bodyPr>
          <a:lstStyle/>
          <a:p>
            <a:pPr algn="ctr"/>
            <a:r>
              <a:rPr lang="en-US" sz="1600"/>
              <a:t>Add the date of the offence </a:t>
            </a:r>
          </a:p>
          <a:p>
            <a:pPr algn="ctr"/>
            <a:endParaRPr lang="en-US" sz="1600"/>
          </a:p>
          <a:p>
            <a:pPr algn="ctr"/>
            <a:r>
              <a:rPr lang="en-US" sz="1600"/>
              <a:t>The points issued</a:t>
            </a:r>
          </a:p>
          <a:p>
            <a:pPr algn="ctr"/>
            <a:endParaRPr lang="en-US" sz="1600"/>
          </a:p>
          <a:p>
            <a:pPr algn="ctr"/>
            <a:r>
              <a:rPr lang="en-US" sz="1600"/>
              <a:t>If required add any additional endorsements.</a:t>
            </a:r>
          </a:p>
        </p:txBody>
      </p:sp>
      <p:pic>
        <p:nvPicPr>
          <p:cNvPr id="23" name="Picture 22">
            <a:extLst>
              <a:ext uri="{FF2B5EF4-FFF2-40B4-BE49-F238E27FC236}">
                <a16:creationId xmlns:a16="http://schemas.microsoft.com/office/drawing/2014/main" id="{402EBFC5-B0E7-49B5-950D-8330D0F92159}"/>
              </a:ext>
            </a:extLst>
          </p:cNvPr>
          <p:cNvPicPr>
            <a:picLocks noChangeAspect="1"/>
          </p:cNvPicPr>
          <p:nvPr/>
        </p:nvPicPr>
        <p:blipFill>
          <a:blip r:embed="rId3"/>
          <a:stretch>
            <a:fillRect/>
          </a:stretch>
        </p:blipFill>
        <p:spPr>
          <a:xfrm>
            <a:off x="829720" y="1325899"/>
            <a:ext cx="5457958" cy="2278762"/>
          </a:xfrm>
          <a:prstGeom prst="rect">
            <a:avLst/>
          </a:prstGeom>
        </p:spPr>
      </p:pic>
      <p:sp>
        <p:nvSpPr>
          <p:cNvPr id="26" name="TextBox 25">
            <a:extLst>
              <a:ext uri="{FF2B5EF4-FFF2-40B4-BE49-F238E27FC236}">
                <a16:creationId xmlns:a16="http://schemas.microsoft.com/office/drawing/2014/main" id="{758F628F-207E-453A-9FEF-78943DEB3FA0}"/>
              </a:ext>
            </a:extLst>
          </p:cNvPr>
          <p:cNvSpPr txBox="1"/>
          <p:nvPr/>
        </p:nvSpPr>
        <p:spPr>
          <a:xfrm>
            <a:off x="3726233" y="3880721"/>
            <a:ext cx="2798079" cy="307777"/>
          </a:xfrm>
          <a:prstGeom prst="rect">
            <a:avLst/>
          </a:prstGeom>
          <a:noFill/>
        </p:spPr>
        <p:txBody>
          <a:bodyPr wrap="square" lIns="91440" tIns="45720" rIns="91440" bIns="45720" rtlCol="0" anchor="t">
            <a:spAutoFit/>
          </a:bodyPr>
          <a:lstStyle/>
          <a:p>
            <a:pPr algn="ctr"/>
            <a:r>
              <a:rPr lang="en-US" sz="1400"/>
              <a:t>Once completed press save change.</a:t>
            </a:r>
          </a:p>
        </p:txBody>
      </p:sp>
      <p:pic>
        <p:nvPicPr>
          <p:cNvPr id="2" name="Picture 1">
            <a:extLst>
              <a:ext uri="{FF2B5EF4-FFF2-40B4-BE49-F238E27FC236}">
                <a16:creationId xmlns:a16="http://schemas.microsoft.com/office/drawing/2014/main" id="{F9666AE1-306E-4EEB-A0E0-A2D5614C1A80}"/>
              </a:ext>
            </a:extLst>
          </p:cNvPr>
          <p:cNvPicPr>
            <a:picLocks noChangeAspect="1"/>
          </p:cNvPicPr>
          <p:nvPr/>
        </p:nvPicPr>
        <p:blipFill>
          <a:blip r:embed="rId4"/>
          <a:stretch>
            <a:fillRect/>
          </a:stretch>
        </p:blipFill>
        <p:spPr>
          <a:xfrm>
            <a:off x="990157" y="1451672"/>
            <a:ext cx="5182049" cy="2004234"/>
          </a:xfrm>
          <a:prstGeom prst="rect">
            <a:avLst/>
          </a:prstGeom>
        </p:spPr>
      </p:pic>
      <p:sp>
        <p:nvSpPr>
          <p:cNvPr id="43" name="Rectangle 42">
            <a:extLst>
              <a:ext uri="{FF2B5EF4-FFF2-40B4-BE49-F238E27FC236}">
                <a16:creationId xmlns:a16="http://schemas.microsoft.com/office/drawing/2014/main" id="{A38551E7-6CD9-4E61-9DA2-F42DBE4B3FCD}"/>
              </a:ext>
            </a:extLst>
          </p:cNvPr>
          <p:cNvSpPr/>
          <p:nvPr/>
        </p:nvSpPr>
        <p:spPr>
          <a:xfrm>
            <a:off x="1536569" y="1970201"/>
            <a:ext cx="4523185" cy="4500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8DE67951-0BC4-4700-A1E4-2E52A85F2F52}"/>
              </a:ext>
            </a:extLst>
          </p:cNvPr>
          <p:cNvSpPr/>
          <p:nvPr/>
        </p:nvSpPr>
        <p:spPr>
          <a:xfrm>
            <a:off x="1536569" y="2431259"/>
            <a:ext cx="1602557" cy="4500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FC2C748-35EC-412A-84A5-F1859091A811}"/>
              </a:ext>
            </a:extLst>
          </p:cNvPr>
          <p:cNvSpPr/>
          <p:nvPr/>
        </p:nvSpPr>
        <p:spPr>
          <a:xfrm>
            <a:off x="1021714" y="3148145"/>
            <a:ext cx="1566311" cy="2808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 name="Straight Arrow Connector 48">
            <a:extLst>
              <a:ext uri="{FF2B5EF4-FFF2-40B4-BE49-F238E27FC236}">
                <a16:creationId xmlns:a16="http://schemas.microsoft.com/office/drawing/2014/main" id="{6ED4C0F3-70CD-4B08-9660-7605879629F5}"/>
              </a:ext>
            </a:extLst>
          </p:cNvPr>
          <p:cNvCxnSpPr>
            <a:cxnSpLocks/>
          </p:cNvCxnSpPr>
          <p:nvPr/>
        </p:nvCxnSpPr>
        <p:spPr>
          <a:xfrm flipH="1" flipV="1">
            <a:off x="4955777" y="2272460"/>
            <a:ext cx="2181870" cy="101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6DBBDAD-7AA4-4449-BCAE-A10EC076FC6A}"/>
              </a:ext>
            </a:extLst>
          </p:cNvPr>
          <p:cNvCxnSpPr>
            <a:cxnSpLocks/>
          </p:cNvCxnSpPr>
          <p:nvPr/>
        </p:nvCxnSpPr>
        <p:spPr>
          <a:xfrm flipH="1" flipV="1">
            <a:off x="3314874" y="2705703"/>
            <a:ext cx="3698485" cy="108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8BB88AD-14E0-4C75-918A-B50921F49EEF}"/>
              </a:ext>
            </a:extLst>
          </p:cNvPr>
          <p:cNvCxnSpPr>
            <a:cxnSpLocks/>
          </p:cNvCxnSpPr>
          <p:nvPr/>
        </p:nvCxnSpPr>
        <p:spPr>
          <a:xfrm flipH="1">
            <a:off x="2704260" y="3253340"/>
            <a:ext cx="430909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03D1876B-D421-4C4E-88CA-527C5443692A}"/>
              </a:ext>
            </a:extLst>
          </p:cNvPr>
          <p:cNvSpPr>
            <a:spLocks noGrp="1"/>
          </p:cNvSpPr>
          <p:nvPr>
            <p:ph type="sldNum" sz="quarter" idx="12"/>
          </p:nvPr>
        </p:nvSpPr>
        <p:spPr/>
        <p:txBody>
          <a:bodyPr/>
          <a:lstStyle/>
          <a:p>
            <a:fld id="{6F0C9F74-ED7C-44EF-9CFC-67AAF3EFA2FB}" type="slidenum">
              <a:rPr lang="en-GB" smtClean="0"/>
              <a:t>59</a:t>
            </a:fld>
            <a:endParaRPr lang="en-GB"/>
          </a:p>
        </p:txBody>
      </p:sp>
    </p:spTree>
    <p:extLst>
      <p:ext uri="{BB962C8B-B14F-4D97-AF65-F5344CB8AC3E}">
        <p14:creationId xmlns:p14="http://schemas.microsoft.com/office/powerpoint/2010/main" val="440732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421409-AEE7-4B90-8008-4314A37781FC}"/>
              </a:ext>
            </a:extLst>
          </p:cNvPr>
          <p:cNvSpPr/>
          <p:nvPr/>
        </p:nvSpPr>
        <p:spPr>
          <a:xfrm>
            <a:off x="598826" y="2483141"/>
            <a:ext cx="8595507" cy="362446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BDE40CD7-C963-4CEC-9989-66944AAC1726}"/>
              </a:ext>
            </a:extLst>
          </p:cNvPr>
          <p:cNvSpPr txBox="1"/>
          <p:nvPr/>
        </p:nvSpPr>
        <p:spPr>
          <a:xfrm>
            <a:off x="394283" y="385894"/>
            <a:ext cx="8430935" cy="523220"/>
          </a:xfrm>
          <a:prstGeom prst="rect">
            <a:avLst/>
          </a:prstGeom>
          <a:noFill/>
        </p:spPr>
        <p:txBody>
          <a:bodyPr wrap="square" rtlCol="0">
            <a:spAutoFit/>
          </a:bodyPr>
          <a:lstStyle/>
          <a:p>
            <a:r>
              <a:rPr lang="en-GB" sz="2800" b="1">
                <a:solidFill>
                  <a:srgbClr val="92D050"/>
                </a:solidFill>
              </a:rPr>
              <a:t>How Do I View &amp; Action Weekly Guarantees?</a:t>
            </a:r>
          </a:p>
        </p:txBody>
      </p:sp>
      <p:pic>
        <p:nvPicPr>
          <p:cNvPr id="3" name="Picture 2">
            <a:extLst>
              <a:ext uri="{FF2B5EF4-FFF2-40B4-BE49-F238E27FC236}">
                <a16:creationId xmlns:a16="http://schemas.microsoft.com/office/drawing/2014/main" id="{BD3E6FE9-90B1-4086-B944-BDFC0E886E87}"/>
              </a:ext>
            </a:extLst>
          </p:cNvPr>
          <p:cNvPicPr>
            <a:picLocks noChangeAspect="1"/>
          </p:cNvPicPr>
          <p:nvPr/>
        </p:nvPicPr>
        <p:blipFill>
          <a:blip r:embed="rId2"/>
          <a:stretch>
            <a:fillRect/>
          </a:stretch>
        </p:blipFill>
        <p:spPr>
          <a:xfrm>
            <a:off x="707883" y="2586505"/>
            <a:ext cx="8394171" cy="3411623"/>
          </a:xfrm>
          <a:prstGeom prst="rect">
            <a:avLst/>
          </a:prstGeom>
        </p:spPr>
      </p:pic>
      <p:sp>
        <p:nvSpPr>
          <p:cNvPr id="6" name="Rectangle 5">
            <a:extLst>
              <a:ext uri="{FF2B5EF4-FFF2-40B4-BE49-F238E27FC236}">
                <a16:creationId xmlns:a16="http://schemas.microsoft.com/office/drawing/2014/main" id="{17D81692-FF08-44C4-90A9-96D5B35327D8}"/>
              </a:ext>
            </a:extLst>
          </p:cNvPr>
          <p:cNvSpPr/>
          <p:nvPr/>
        </p:nvSpPr>
        <p:spPr>
          <a:xfrm>
            <a:off x="3204595" y="5125673"/>
            <a:ext cx="5620623" cy="2432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a:extLst>
              <a:ext uri="{FF2B5EF4-FFF2-40B4-BE49-F238E27FC236}">
                <a16:creationId xmlns:a16="http://schemas.microsoft.com/office/drawing/2014/main" id="{FDC5D8E4-9BC7-4B54-B6FD-3E4DBE738913}"/>
              </a:ext>
            </a:extLst>
          </p:cNvPr>
          <p:cNvCxnSpPr>
            <a:cxnSpLocks/>
          </p:cNvCxnSpPr>
          <p:nvPr/>
        </p:nvCxnSpPr>
        <p:spPr>
          <a:xfrm>
            <a:off x="8667750" y="1732327"/>
            <a:ext cx="0" cy="35445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FF54EA6-BD8E-4961-AB0F-B50FE862A522}"/>
              </a:ext>
            </a:extLst>
          </p:cNvPr>
          <p:cNvSpPr txBox="1"/>
          <p:nvPr/>
        </p:nvSpPr>
        <p:spPr>
          <a:xfrm>
            <a:off x="894360" y="1247540"/>
            <a:ext cx="9512837" cy="584775"/>
          </a:xfrm>
          <a:prstGeom prst="rect">
            <a:avLst/>
          </a:prstGeom>
          <a:noFill/>
        </p:spPr>
        <p:txBody>
          <a:bodyPr wrap="square" lIns="91440" tIns="45720" rIns="91440" bIns="45720" rtlCol="0" anchor="t">
            <a:spAutoFit/>
          </a:bodyPr>
          <a:lstStyle/>
          <a:p>
            <a:pPr algn="ctr"/>
            <a:r>
              <a:rPr lang="en-GB" sz="1600"/>
              <a:t>Once the weekly guarantees have been granted, you will be able to view the details of the weekly guarantee and see the hours and charge value.</a:t>
            </a:r>
          </a:p>
        </p:txBody>
      </p:sp>
      <p:sp>
        <p:nvSpPr>
          <p:cNvPr id="11" name="Slide Number Placeholder 10">
            <a:extLst>
              <a:ext uri="{FF2B5EF4-FFF2-40B4-BE49-F238E27FC236}">
                <a16:creationId xmlns:a16="http://schemas.microsoft.com/office/drawing/2014/main" id="{117295EE-BCCF-43C3-B225-3F168BB26B01}"/>
              </a:ext>
            </a:extLst>
          </p:cNvPr>
          <p:cNvSpPr>
            <a:spLocks noGrp="1"/>
          </p:cNvSpPr>
          <p:nvPr>
            <p:ph type="sldNum" sz="quarter" idx="12"/>
          </p:nvPr>
        </p:nvSpPr>
        <p:spPr/>
        <p:txBody>
          <a:bodyPr/>
          <a:lstStyle/>
          <a:p>
            <a:fld id="{6F0C9F74-ED7C-44EF-9CFC-67AAF3EFA2FB}" type="slidenum">
              <a:rPr lang="en-GB" smtClean="0"/>
              <a:t>6</a:t>
            </a:fld>
            <a:endParaRPr lang="en-GB"/>
          </a:p>
        </p:txBody>
      </p:sp>
    </p:spTree>
    <p:extLst>
      <p:ext uri="{BB962C8B-B14F-4D97-AF65-F5344CB8AC3E}">
        <p14:creationId xmlns:p14="http://schemas.microsoft.com/office/powerpoint/2010/main" val="26864937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99338" y="325420"/>
            <a:ext cx="9001125" cy="423863"/>
          </a:xfrm>
          <a:ln>
            <a:solidFill>
              <a:srgbClr val="FF0000"/>
            </a:solidFill>
          </a:ln>
        </p:spPr>
        <p:txBody>
          <a:bodyPr/>
          <a:lstStyle/>
          <a:p>
            <a:r>
              <a:rPr lang="en-US" sz="2800" b="1">
                <a:solidFill>
                  <a:srgbClr val="92D050"/>
                </a:solidFill>
                <a:latin typeface="+mn-lt"/>
              </a:rPr>
              <a:t>How To Complete Your Tacho</a:t>
            </a:r>
            <a:r>
              <a:rPr lang="en-GB" sz="2800" b="1">
                <a:solidFill>
                  <a:srgbClr val="92D050"/>
                </a:solidFill>
                <a:latin typeface="+mn-lt"/>
              </a:rPr>
              <a:t>?</a:t>
            </a:r>
          </a:p>
        </p:txBody>
      </p:sp>
      <p:sp>
        <p:nvSpPr>
          <p:cNvPr id="6" name="TextBox 5">
            <a:extLst>
              <a:ext uri="{FF2B5EF4-FFF2-40B4-BE49-F238E27FC236}">
                <a16:creationId xmlns:a16="http://schemas.microsoft.com/office/drawing/2014/main" id="{D602B14D-9D9E-48C5-B7F2-8FF93DEB0CAB}"/>
              </a:ext>
            </a:extLst>
          </p:cNvPr>
          <p:cNvSpPr txBox="1"/>
          <p:nvPr/>
        </p:nvSpPr>
        <p:spPr>
          <a:xfrm>
            <a:off x="5665509" y="1357745"/>
            <a:ext cx="3652852" cy="523220"/>
          </a:xfrm>
          <a:prstGeom prst="rect">
            <a:avLst/>
          </a:prstGeom>
          <a:noFill/>
        </p:spPr>
        <p:txBody>
          <a:bodyPr wrap="square" lIns="91440" tIns="45720" rIns="91440" bIns="45720" rtlCol="0" anchor="t">
            <a:spAutoFit/>
          </a:bodyPr>
          <a:lstStyle/>
          <a:p>
            <a:pPr algn="ctr"/>
            <a:r>
              <a:rPr lang="en-US" sz="1400"/>
              <a:t>Now we need to complete the Tacho part, if required click 'Yes'.</a:t>
            </a:r>
          </a:p>
        </p:txBody>
      </p:sp>
      <p:pic>
        <p:nvPicPr>
          <p:cNvPr id="23" name="Picture 22">
            <a:extLst>
              <a:ext uri="{FF2B5EF4-FFF2-40B4-BE49-F238E27FC236}">
                <a16:creationId xmlns:a16="http://schemas.microsoft.com/office/drawing/2014/main" id="{402EBFC5-B0E7-49B5-950D-8330D0F92159}"/>
              </a:ext>
            </a:extLst>
          </p:cNvPr>
          <p:cNvPicPr>
            <a:picLocks noChangeAspect="1"/>
          </p:cNvPicPr>
          <p:nvPr/>
        </p:nvPicPr>
        <p:blipFill>
          <a:blip r:embed="rId3"/>
          <a:stretch>
            <a:fillRect/>
          </a:stretch>
        </p:blipFill>
        <p:spPr>
          <a:xfrm>
            <a:off x="810168" y="1068590"/>
            <a:ext cx="4289733" cy="1476647"/>
          </a:xfrm>
          <a:prstGeom prst="rect">
            <a:avLst/>
          </a:prstGeom>
        </p:spPr>
      </p:pic>
      <p:sp>
        <p:nvSpPr>
          <p:cNvPr id="26" name="TextBox 25">
            <a:extLst>
              <a:ext uri="{FF2B5EF4-FFF2-40B4-BE49-F238E27FC236}">
                <a16:creationId xmlns:a16="http://schemas.microsoft.com/office/drawing/2014/main" id="{758F628F-207E-453A-9FEF-78943DEB3FA0}"/>
              </a:ext>
            </a:extLst>
          </p:cNvPr>
          <p:cNvSpPr txBox="1"/>
          <p:nvPr/>
        </p:nvSpPr>
        <p:spPr>
          <a:xfrm>
            <a:off x="3513823" y="5277052"/>
            <a:ext cx="3560079" cy="307777"/>
          </a:xfrm>
          <a:prstGeom prst="rect">
            <a:avLst/>
          </a:prstGeom>
          <a:noFill/>
        </p:spPr>
        <p:txBody>
          <a:bodyPr wrap="square" lIns="91440" tIns="45720" rIns="91440" bIns="45720" rtlCol="0" anchor="t">
            <a:spAutoFit/>
          </a:bodyPr>
          <a:lstStyle/>
          <a:p>
            <a:pPr algn="ctr"/>
            <a:r>
              <a:rPr lang="en-US" sz="1400"/>
              <a:t>Once completed press save changes.</a:t>
            </a:r>
          </a:p>
        </p:txBody>
      </p:sp>
      <p:pic>
        <p:nvPicPr>
          <p:cNvPr id="3" name="Picture 2">
            <a:extLst>
              <a:ext uri="{FF2B5EF4-FFF2-40B4-BE49-F238E27FC236}">
                <a16:creationId xmlns:a16="http://schemas.microsoft.com/office/drawing/2014/main" id="{55F1862A-5471-4CBE-BBA4-814E112410EE}"/>
              </a:ext>
            </a:extLst>
          </p:cNvPr>
          <p:cNvPicPr>
            <a:picLocks noChangeAspect="1"/>
          </p:cNvPicPr>
          <p:nvPr/>
        </p:nvPicPr>
        <p:blipFill>
          <a:blip r:embed="rId4"/>
          <a:stretch>
            <a:fillRect/>
          </a:stretch>
        </p:blipFill>
        <p:spPr>
          <a:xfrm>
            <a:off x="959456" y="1244919"/>
            <a:ext cx="3892373" cy="1158340"/>
          </a:xfrm>
          <a:prstGeom prst="rect">
            <a:avLst/>
          </a:prstGeom>
        </p:spPr>
      </p:pic>
      <p:cxnSp>
        <p:nvCxnSpPr>
          <p:cNvPr id="49" name="Straight Arrow Connector 48">
            <a:extLst>
              <a:ext uri="{FF2B5EF4-FFF2-40B4-BE49-F238E27FC236}">
                <a16:creationId xmlns:a16="http://schemas.microsoft.com/office/drawing/2014/main" id="{6ED4C0F3-70CD-4B08-9660-7605879629F5}"/>
              </a:ext>
            </a:extLst>
          </p:cNvPr>
          <p:cNvCxnSpPr>
            <a:cxnSpLocks/>
          </p:cNvCxnSpPr>
          <p:nvPr/>
        </p:nvCxnSpPr>
        <p:spPr>
          <a:xfrm flipH="1">
            <a:off x="3051660" y="1727077"/>
            <a:ext cx="261384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FC2C748-35EC-412A-84A5-F1859091A811}"/>
              </a:ext>
            </a:extLst>
          </p:cNvPr>
          <p:cNvSpPr/>
          <p:nvPr/>
        </p:nvSpPr>
        <p:spPr>
          <a:xfrm>
            <a:off x="1244338" y="1517721"/>
            <a:ext cx="1508289" cy="6127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BF569C05-3804-48B6-9FEE-AB6FF44E8B39}"/>
              </a:ext>
            </a:extLst>
          </p:cNvPr>
          <p:cNvPicPr>
            <a:picLocks noChangeAspect="1"/>
          </p:cNvPicPr>
          <p:nvPr/>
        </p:nvPicPr>
        <p:blipFill>
          <a:blip r:embed="rId3"/>
          <a:stretch>
            <a:fillRect/>
          </a:stretch>
        </p:blipFill>
        <p:spPr>
          <a:xfrm>
            <a:off x="799205" y="2801641"/>
            <a:ext cx="5296795" cy="2175712"/>
          </a:xfrm>
          <a:prstGeom prst="rect">
            <a:avLst/>
          </a:prstGeom>
        </p:spPr>
      </p:pic>
      <p:pic>
        <p:nvPicPr>
          <p:cNvPr id="7" name="Picture 6">
            <a:extLst>
              <a:ext uri="{FF2B5EF4-FFF2-40B4-BE49-F238E27FC236}">
                <a16:creationId xmlns:a16="http://schemas.microsoft.com/office/drawing/2014/main" id="{E582F87D-44DF-4D15-8883-93A41814ECFB}"/>
              </a:ext>
            </a:extLst>
          </p:cNvPr>
          <p:cNvPicPr>
            <a:picLocks noChangeAspect="1"/>
          </p:cNvPicPr>
          <p:nvPr/>
        </p:nvPicPr>
        <p:blipFill>
          <a:blip r:embed="rId5"/>
          <a:stretch>
            <a:fillRect/>
          </a:stretch>
        </p:blipFill>
        <p:spPr>
          <a:xfrm>
            <a:off x="959456" y="2940361"/>
            <a:ext cx="4976291" cy="1851820"/>
          </a:xfrm>
          <a:prstGeom prst="rect">
            <a:avLst/>
          </a:prstGeom>
        </p:spPr>
      </p:pic>
      <p:sp>
        <p:nvSpPr>
          <p:cNvPr id="20" name="TextBox 19">
            <a:extLst>
              <a:ext uri="{FF2B5EF4-FFF2-40B4-BE49-F238E27FC236}">
                <a16:creationId xmlns:a16="http://schemas.microsoft.com/office/drawing/2014/main" id="{C3D0AFD6-3087-471C-BC6C-284D9F046633}"/>
              </a:ext>
            </a:extLst>
          </p:cNvPr>
          <p:cNvSpPr txBox="1"/>
          <p:nvPr/>
        </p:nvSpPr>
        <p:spPr>
          <a:xfrm>
            <a:off x="6095998" y="3536908"/>
            <a:ext cx="3652852" cy="523220"/>
          </a:xfrm>
          <a:prstGeom prst="rect">
            <a:avLst/>
          </a:prstGeom>
          <a:noFill/>
        </p:spPr>
        <p:txBody>
          <a:bodyPr wrap="square" lIns="91440" tIns="45720" rIns="91440" bIns="45720" rtlCol="0" anchor="t">
            <a:spAutoFit/>
          </a:bodyPr>
          <a:lstStyle/>
          <a:p>
            <a:pPr algn="ctr"/>
            <a:r>
              <a:rPr lang="en-US" sz="1400"/>
              <a:t>Next, we need to add in the Tacho number and expiry date.</a:t>
            </a:r>
          </a:p>
        </p:txBody>
      </p:sp>
      <p:sp>
        <p:nvSpPr>
          <p:cNvPr id="21" name="Rectangle 20">
            <a:extLst>
              <a:ext uri="{FF2B5EF4-FFF2-40B4-BE49-F238E27FC236}">
                <a16:creationId xmlns:a16="http://schemas.microsoft.com/office/drawing/2014/main" id="{6C0470E4-9041-49AC-BE69-52942D0B6542}"/>
              </a:ext>
            </a:extLst>
          </p:cNvPr>
          <p:cNvSpPr/>
          <p:nvPr/>
        </p:nvSpPr>
        <p:spPr>
          <a:xfrm>
            <a:off x="1543371" y="3846937"/>
            <a:ext cx="2906081" cy="3489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A12CE891-6525-495D-81AA-800BCDA05503}"/>
              </a:ext>
            </a:extLst>
          </p:cNvPr>
          <p:cNvSpPr/>
          <p:nvPr/>
        </p:nvSpPr>
        <p:spPr>
          <a:xfrm>
            <a:off x="1543371" y="4242062"/>
            <a:ext cx="2906081" cy="3187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F9932550-A675-4D35-BDDE-1AFECA88774E}"/>
              </a:ext>
            </a:extLst>
          </p:cNvPr>
          <p:cNvCxnSpPr>
            <a:cxnSpLocks/>
          </p:cNvCxnSpPr>
          <p:nvPr/>
        </p:nvCxnSpPr>
        <p:spPr>
          <a:xfrm flipH="1">
            <a:off x="4789073" y="4195864"/>
            <a:ext cx="261384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B8D2391B-1C84-4609-BFFB-04853538656E}"/>
              </a:ext>
            </a:extLst>
          </p:cNvPr>
          <p:cNvSpPr>
            <a:spLocks noGrp="1"/>
          </p:cNvSpPr>
          <p:nvPr>
            <p:ph type="sldNum" sz="quarter" idx="12"/>
          </p:nvPr>
        </p:nvSpPr>
        <p:spPr/>
        <p:txBody>
          <a:bodyPr/>
          <a:lstStyle/>
          <a:p>
            <a:fld id="{6F0C9F74-ED7C-44EF-9CFC-67AAF3EFA2FB}" type="slidenum">
              <a:rPr lang="en-GB" smtClean="0"/>
              <a:t>60</a:t>
            </a:fld>
            <a:endParaRPr lang="en-GB"/>
          </a:p>
        </p:txBody>
      </p:sp>
    </p:spTree>
    <p:extLst>
      <p:ext uri="{BB962C8B-B14F-4D97-AF65-F5344CB8AC3E}">
        <p14:creationId xmlns:p14="http://schemas.microsoft.com/office/powerpoint/2010/main" val="41335735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957317" y="351821"/>
            <a:ext cx="9001125" cy="422275"/>
          </a:xfrm>
        </p:spPr>
        <p:txBody>
          <a:bodyPr/>
          <a:lstStyle/>
          <a:p>
            <a:r>
              <a:rPr lang="en-US" sz="2800" b="1">
                <a:solidFill>
                  <a:srgbClr val="92D050"/>
                </a:solidFill>
                <a:latin typeface="+mn-lt"/>
              </a:rPr>
              <a:t>How To Complete Your CPC/DQC</a:t>
            </a:r>
            <a:r>
              <a:rPr lang="en-GB" sz="2800" b="1">
                <a:solidFill>
                  <a:srgbClr val="92D050"/>
                </a:solidFill>
                <a:latin typeface="+mn-lt"/>
              </a:rPr>
              <a:t>?</a:t>
            </a:r>
          </a:p>
        </p:txBody>
      </p:sp>
      <p:sp>
        <p:nvSpPr>
          <p:cNvPr id="6" name="TextBox 5">
            <a:extLst>
              <a:ext uri="{FF2B5EF4-FFF2-40B4-BE49-F238E27FC236}">
                <a16:creationId xmlns:a16="http://schemas.microsoft.com/office/drawing/2014/main" id="{D602B14D-9D9E-48C5-B7F2-8FF93DEB0CAB}"/>
              </a:ext>
            </a:extLst>
          </p:cNvPr>
          <p:cNvSpPr txBox="1"/>
          <p:nvPr/>
        </p:nvSpPr>
        <p:spPr>
          <a:xfrm>
            <a:off x="5665509" y="1357745"/>
            <a:ext cx="3652852" cy="584775"/>
          </a:xfrm>
          <a:prstGeom prst="rect">
            <a:avLst/>
          </a:prstGeom>
          <a:noFill/>
        </p:spPr>
        <p:txBody>
          <a:bodyPr wrap="square" lIns="91440" tIns="45720" rIns="91440" bIns="45720" rtlCol="0" anchor="t">
            <a:spAutoFit/>
          </a:bodyPr>
          <a:lstStyle/>
          <a:p>
            <a:pPr algn="ctr"/>
            <a:r>
              <a:rPr lang="en-US" sz="1600"/>
              <a:t>Now we need to complete the CPC/DQC part if required click on 'Yes'.</a:t>
            </a:r>
          </a:p>
        </p:txBody>
      </p:sp>
      <p:pic>
        <p:nvPicPr>
          <p:cNvPr id="23" name="Picture 22">
            <a:extLst>
              <a:ext uri="{FF2B5EF4-FFF2-40B4-BE49-F238E27FC236}">
                <a16:creationId xmlns:a16="http://schemas.microsoft.com/office/drawing/2014/main" id="{402EBFC5-B0E7-49B5-950D-8330D0F92159}"/>
              </a:ext>
            </a:extLst>
          </p:cNvPr>
          <p:cNvPicPr>
            <a:picLocks noChangeAspect="1"/>
          </p:cNvPicPr>
          <p:nvPr/>
        </p:nvPicPr>
        <p:blipFill>
          <a:blip r:embed="rId3"/>
          <a:stretch>
            <a:fillRect/>
          </a:stretch>
        </p:blipFill>
        <p:spPr>
          <a:xfrm>
            <a:off x="810168" y="1068590"/>
            <a:ext cx="4289733" cy="1712317"/>
          </a:xfrm>
          <a:prstGeom prst="rect">
            <a:avLst/>
          </a:prstGeom>
        </p:spPr>
      </p:pic>
      <p:sp>
        <p:nvSpPr>
          <p:cNvPr id="26" name="TextBox 25">
            <a:extLst>
              <a:ext uri="{FF2B5EF4-FFF2-40B4-BE49-F238E27FC236}">
                <a16:creationId xmlns:a16="http://schemas.microsoft.com/office/drawing/2014/main" id="{758F628F-207E-453A-9FEF-78943DEB3FA0}"/>
              </a:ext>
            </a:extLst>
          </p:cNvPr>
          <p:cNvSpPr txBox="1"/>
          <p:nvPr/>
        </p:nvSpPr>
        <p:spPr>
          <a:xfrm>
            <a:off x="3236732" y="5519507"/>
            <a:ext cx="4166215" cy="307777"/>
          </a:xfrm>
          <a:prstGeom prst="rect">
            <a:avLst/>
          </a:prstGeom>
          <a:noFill/>
        </p:spPr>
        <p:txBody>
          <a:bodyPr wrap="square" lIns="91440" tIns="45720" rIns="91440" bIns="45720" rtlCol="0" anchor="t">
            <a:spAutoFit/>
          </a:bodyPr>
          <a:lstStyle/>
          <a:p>
            <a:pPr algn="ctr"/>
            <a:r>
              <a:rPr lang="en-US" sz="1400"/>
              <a:t>Once completed press save changes.</a:t>
            </a:r>
          </a:p>
        </p:txBody>
      </p:sp>
      <p:pic>
        <p:nvPicPr>
          <p:cNvPr id="19" name="Picture 18">
            <a:extLst>
              <a:ext uri="{FF2B5EF4-FFF2-40B4-BE49-F238E27FC236}">
                <a16:creationId xmlns:a16="http://schemas.microsoft.com/office/drawing/2014/main" id="{BF569C05-3804-48B6-9FEE-AB6FF44E8B39}"/>
              </a:ext>
            </a:extLst>
          </p:cNvPr>
          <p:cNvPicPr>
            <a:picLocks noChangeAspect="1"/>
          </p:cNvPicPr>
          <p:nvPr/>
        </p:nvPicPr>
        <p:blipFill>
          <a:blip r:embed="rId3"/>
          <a:stretch>
            <a:fillRect/>
          </a:stretch>
        </p:blipFill>
        <p:spPr>
          <a:xfrm>
            <a:off x="810168" y="3037381"/>
            <a:ext cx="5296795" cy="2093540"/>
          </a:xfrm>
          <a:prstGeom prst="rect">
            <a:avLst/>
          </a:prstGeom>
        </p:spPr>
      </p:pic>
      <p:sp>
        <p:nvSpPr>
          <p:cNvPr id="20" name="TextBox 19">
            <a:extLst>
              <a:ext uri="{FF2B5EF4-FFF2-40B4-BE49-F238E27FC236}">
                <a16:creationId xmlns:a16="http://schemas.microsoft.com/office/drawing/2014/main" id="{C3D0AFD6-3087-471C-BC6C-284D9F046633}"/>
              </a:ext>
            </a:extLst>
          </p:cNvPr>
          <p:cNvSpPr txBox="1"/>
          <p:nvPr/>
        </p:nvSpPr>
        <p:spPr>
          <a:xfrm>
            <a:off x="6165271" y="3909249"/>
            <a:ext cx="3652852" cy="338554"/>
          </a:xfrm>
          <a:prstGeom prst="rect">
            <a:avLst/>
          </a:prstGeom>
          <a:noFill/>
        </p:spPr>
        <p:txBody>
          <a:bodyPr wrap="square" lIns="91440" tIns="45720" rIns="91440" bIns="45720" rtlCol="0" anchor="t">
            <a:spAutoFit/>
          </a:bodyPr>
          <a:lstStyle/>
          <a:p>
            <a:pPr algn="ctr"/>
            <a:r>
              <a:rPr lang="en-US" sz="1600"/>
              <a:t>Add in the DQC number and expiry date.</a:t>
            </a:r>
          </a:p>
        </p:txBody>
      </p:sp>
      <p:pic>
        <p:nvPicPr>
          <p:cNvPr id="2" name="Picture 1">
            <a:extLst>
              <a:ext uri="{FF2B5EF4-FFF2-40B4-BE49-F238E27FC236}">
                <a16:creationId xmlns:a16="http://schemas.microsoft.com/office/drawing/2014/main" id="{0C0435EA-F651-4AB4-87D3-18F02E3D8374}"/>
              </a:ext>
            </a:extLst>
          </p:cNvPr>
          <p:cNvPicPr>
            <a:picLocks noChangeAspect="1"/>
          </p:cNvPicPr>
          <p:nvPr/>
        </p:nvPicPr>
        <p:blipFill>
          <a:blip r:embed="rId4"/>
          <a:stretch>
            <a:fillRect/>
          </a:stretch>
        </p:blipFill>
        <p:spPr>
          <a:xfrm>
            <a:off x="909958" y="1162682"/>
            <a:ext cx="4057967" cy="1524132"/>
          </a:xfrm>
          <a:prstGeom prst="rect">
            <a:avLst/>
          </a:prstGeom>
        </p:spPr>
      </p:pic>
      <p:cxnSp>
        <p:nvCxnSpPr>
          <p:cNvPr id="49" name="Straight Arrow Connector 48">
            <a:extLst>
              <a:ext uri="{FF2B5EF4-FFF2-40B4-BE49-F238E27FC236}">
                <a16:creationId xmlns:a16="http://schemas.microsoft.com/office/drawing/2014/main" id="{6ED4C0F3-70CD-4B08-9660-7605879629F5}"/>
              </a:ext>
            </a:extLst>
          </p:cNvPr>
          <p:cNvCxnSpPr>
            <a:cxnSpLocks/>
          </p:cNvCxnSpPr>
          <p:nvPr/>
        </p:nvCxnSpPr>
        <p:spPr>
          <a:xfrm flipH="1">
            <a:off x="3051660" y="1727077"/>
            <a:ext cx="261384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FC2C748-35EC-412A-84A5-F1859091A811}"/>
              </a:ext>
            </a:extLst>
          </p:cNvPr>
          <p:cNvSpPr/>
          <p:nvPr/>
        </p:nvSpPr>
        <p:spPr>
          <a:xfrm>
            <a:off x="1159496" y="1420708"/>
            <a:ext cx="1760187" cy="6959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FFEF02D0-12DF-4DCC-89A2-8D18281F2123}"/>
              </a:ext>
            </a:extLst>
          </p:cNvPr>
          <p:cNvPicPr>
            <a:picLocks noChangeAspect="1"/>
          </p:cNvPicPr>
          <p:nvPr/>
        </p:nvPicPr>
        <p:blipFill>
          <a:blip r:embed="rId5"/>
          <a:stretch>
            <a:fillRect/>
          </a:stretch>
        </p:blipFill>
        <p:spPr>
          <a:xfrm>
            <a:off x="957317" y="3130011"/>
            <a:ext cx="4991533" cy="1806097"/>
          </a:xfrm>
          <a:prstGeom prst="rect">
            <a:avLst/>
          </a:prstGeom>
        </p:spPr>
      </p:pic>
      <p:sp>
        <p:nvSpPr>
          <p:cNvPr id="22" name="Rectangle 21">
            <a:extLst>
              <a:ext uri="{FF2B5EF4-FFF2-40B4-BE49-F238E27FC236}">
                <a16:creationId xmlns:a16="http://schemas.microsoft.com/office/drawing/2014/main" id="{A12CE891-6525-495D-81AA-800BCDA05503}"/>
              </a:ext>
            </a:extLst>
          </p:cNvPr>
          <p:cNvSpPr/>
          <p:nvPr/>
        </p:nvSpPr>
        <p:spPr>
          <a:xfrm>
            <a:off x="1663303" y="4468321"/>
            <a:ext cx="2906081" cy="3187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6C0470E4-9041-49AC-BE69-52942D0B6542}"/>
              </a:ext>
            </a:extLst>
          </p:cNvPr>
          <p:cNvSpPr/>
          <p:nvPr/>
        </p:nvSpPr>
        <p:spPr>
          <a:xfrm>
            <a:off x="1663302" y="4044399"/>
            <a:ext cx="2906081" cy="3489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E13CA98A-CAAE-4CF3-B2B9-29BA4AEFCD3A}"/>
              </a:ext>
            </a:extLst>
          </p:cNvPr>
          <p:cNvCxnSpPr>
            <a:cxnSpLocks/>
          </p:cNvCxnSpPr>
          <p:nvPr/>
        </p:nvCxnSpPr>
        <p:spPr>
          <a:xfrm flipH="1">
            <a:off x="4940506" y="4467627"/>
            <a:ext cx="261384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34CD0E22-E163-4E8F-931C-3CB957C361BD}"/>
              </a:ext>
            </a:extLst>
          </p:cNvPr>
          <p:cNvSpPr>
            <a:spLocks noGrp="1"/>
          </p:cNvSpPr>
          <p:nvPr>
            <p:ph type="sldNum" sz="quarter" idx="12"/>
          </p:nvPr>
        </p:nvSpPr>
        <p:spPr/>
        <p:txBody>
          <a:bodyPr/>
          <a:lstStyle/>
          <a:p>
            <a:fld id="{6F0C9F74-ED7C-44EF-9CFC-67AAF3EFA2FB}" type="slidenum">
              <a:rPr lang="en-GB" smtClean="0"/>
              <a:t>61</a:t>
            </a:fld>
            <a:endParaRPr lang="en-GB"/>
          </a:p>
        </p:txBody>
      </p:sp>
    </p:spTree>
    <p:extLst>
      <p:ext uri="{BB962C8B-B14F-4D97-AF65-F5344CB8AC3E}">
        <p14:creationId xmlns:p14="http://schemas.microsoft.com/office/powerpoint/2010/main" val="37361249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08965" y="226597"/>
            <a:ext cx="9001125" cy="785812"/>
          </a:xfrm>
        </p:spPr>
        <p:txBody>
          <a:bodyPr/>
          <a:lstStyle/>
          <a:p>
            <a:r>
              <a:rPr lang="en-US" sz="2800" b="1">
                <a:solidFill>
                  <a:srgbClr val="92D050"/>
                </a:solidFill>
                <a:latin typeface="+mn-lt"/>
              </a:rPr>
              <a:t>How To Complete Validations For Licence And Tacho</a:t>
            </a:r>
            <a:r>
              <a:rPr lang="en-GB" sz="2800" b="1">
                <a:solidFill>
                  <a:srgbClr val="92D050"/>
                </a:solidFill>
                <a:latin typeface="+mn-lt"/>
              </a:rPr>
              <a:t>?</a:t>
            </a:r>
          </a:p>
        </p:txBody>
      </p:sp>
      <p:sp>
        <p:nvSpPr>
          <p:cNvPr id="22" name="TextBox 21">
            <a:extLst>
              <a:ext uri="{FF2B5EF4-FFF2-40B4-BE49-F238E27FC236}">
                <a16:creationId xmlns:a16="http://schemas.microsoft.com/office/drawing/2014/main" id="{851DC085-B38B-4F91-9923-62E54E8D6D2B}"/>
              </a:ext>
            </a:extLst>
          </p:cNvPr>
          <p:cNvSpPr txBox="1"/>
          <p:nvPr/>
        </p:nvSpPr>
        <p:spPr>
          <a:xfrm>
            <a:off x="551094" y="788310"/>
            <a:ext cx="7925500" cy="553998"/>
          </a:xfrm>
          <a:prstGeom prst="rect">
            <a:avLst/>
          </a:prstGeom>
          <a:noFill/>
        </p:spPr>
        <p:txBody>
          <a:bodyPr wrap="square" lIns="91440" tIns="45720" rIns="91440" bIns="45720" rtlCol="0" anchor="t">
            <a:spAutoFit/>
          </a:bodyPr>
          <a:lstStyle/>
          <a:p>
            <a:r>
              <a:rPr lang="en-US" sz="1600"/>
              <a:t>To validate the workers Licence And Tacho, you will need to click onto each one and validate.</a:t>
            </a:r>
          </a:p>
          <a:p>
            <a:pPr algn="ctr"/>
            <a:endParaRPr lang="en-US" sz="1400"/>
          </a:p>
        </p:txBody>
      </p:sp>
      <p:sp>
        <p:nvSpPr>
          <p:cNvPr id="6" name="Rectangle 5">
            <a:extLst>
              <a:ext uri="{FF2B5EF4-FFF2-40B4-BE49-F238E27FC236}">
                <a16:creationId xmlns:a16="http://schemas.microsoft.com/office/drawing/2014/main" id="{47D8EEF3-6865-4609-BD94-B415A8FE9252}"/>
              </a:ext>
            </a:extLst>
          </p:cNvPr>
          <p:cNvSpPr/>
          <p:nvPr/>
        </p:nvSpPr>
        <p:spPr>
          <a:xfrm>
            <a:off x="1825597" y="5051106"/>
            <a:ext cx="3101779" cy="1323439"/>
          </a:xfrm>
          <a:prstGeom prst="rect">
            <a:avLst/>
          </a:prstGeom>
        </p:spPr>
        <p:txBody>
          <a:bodyPr wrap="square" lIns="91440" tIns="45720" rIns="91440" bIns="45720" anchor="t">
            <a:spAutoFit/>
          </a:bodyPr>
          <a:lstStyle/>
          <a:p>
            <a:pPr algn="ctr"/>
            <a:r>
              <a:rPr lang="en-US" sz="1600"/>
              <a:t>Repeat the process on the </a:t>
            </a:r>
            <a:endParaRPr lang="en-US" sz="1600">
              <a:cs typeface="Calibri"/>
            </a:endParaRPr>
          </a:p>
          <a:p>
            <a:pPr algn="ctr"/>
            <a:r>
              <a:rPr lang="en-GB" sz="1600"/>
              <a:t>Tacho Card.</a:t>
            </a:r>
            <a:endParaRPr lang="en-GB" sz="1600">
              <a:cs typeface="Calibri"/>
            </a:endParaRPr>
          </a:p>
          <a:p>
            <a:pPr algn="ctr"/>
            <a:r>
              <a:rPr lang="en-US" sz="1600"/>
              <a:t>You will now see both sections have been updated and status is </a:t>
            </a:r>
            <a:r>
              <a:rPr lang="en-US" sz="1600">
                <a:solidFill>
                  <a:srgbClr val="00B050"/>
                </a:solidFill>
              </a:rPr>
              <a:t>Pass.</a:t>
            </a:r>
            <a:endParaRPr lang="en-US" sz="1600">
              <a:solidFill>
                <a:srgbClr val="00B050"/>
              </a:solidFill>
              <a:cs typeface="Calibri"/>
            </a:endParaRPr>
          </a:p>
        </p:txBody>
      </p:sp>
      <p:pic>
        <p:nvPicPr>
          <p:cNvPr id="17" name="Picture 16">
            <a:extLst>
              <a:ext uri="{FF2B5EF4-FFF2-40B4-BE49-F238E27FC236}">
                <a16:creationId xmlns:a16="http://schemas.microsoft.com/office/drawing/2014/main" id="{4F76B49D-1046-457E-8E7A-B69269149F6E}"/>
              </a:ext>
            </a:extLst>
          </p:cNvPr>
          <p:cNvPicPr>
            <a:picLocks noChangeAspect="1"/>
          </p:cNvPicPr>
          <p:nvPr/>
        </p:nvPicPr>
        <p:blipFill>
          <a:blip r:embed="rId3"/>
          <a:stretch>
            <a:fillRect/>
          </a:stretch>
        </p:blipFill>
        <p:spPr>
          <a:xfrm>
            <a:off x="1107808" y="1218306"/>
            <a:ext cx="4526229" cy="1642521"/>
          </a:xfrm>
          <a:prstGeom prst="rect">
            <a:avLst/>
          </a:prstGeom>
        </p:spPr>
      </p:pic>
      <p:pic>
        <p:nvPicPr>
          <p:cNvPr id="25" name="Picture 24">
            <a:extLst>
              <a:ext uri="{FF2B5EF4-FFF2-40B4-BE49-F238E27FC236}">
                <a16:creationId xmlns:a16="http://schemas.microsoft.com/office/drawing/2014/main" id="{4127E32C-3411-4386-BB07-A182F89E6240}"/>
              </a:ext>
            </a:extLst>
          </p:cNvPr>
          <p:cNvPicPr>
            <a:picLocks noChangeAspect="1"/>
          </p:cNvPicPr>
          <p:nvPr/>
        </p:nvPicPr>
        <p:blipFill>
          <a:blip r:embed="rId3"/>
          <a:stretch>
            <a:fillRect/>
          </a:stretch>
        </p:blipFill>
        <p:spPr>
          <a:xfrm>
            <a:off x="3039121" y="2952772"/>
            <a:ext cx="4526229" cy="1642521"/>
          </a:xfrm>
          <a:prstGeom prst="rect">
            <a:avLst/>
          </a:prstGeom>
        </p:spPr>
      </p:pic>
      <p:pic>
        <p:nvPicPr>
          <p:cNvPr id="26" name="Picture 25">
            <a:extLst>
              <a:ext uri="{FF2B5EF4-FFF2-40B4-BE49-F238E27FC236}">
                <a16:creationId xmlns:a16="http://schemas.microsoft.com/office/drawing/2014/main" id="{20CE4AED-EBFC-4345-9343-E75D3AF2445E}"/>
              </a:ext>
            </a:extLst>
          </p:cNvPr>
          <p:cNvPicPr>
            <a:picLocks noChangeAspect="1"/>
          </p:cNvPicPr>
          <p:nvPr/>
        </p:nvPicPr>
        <p:blipFill>
          <a:blip r:embed="rId3"/>
          <a:stretch>
            <a:fillRect/>
          </a:stretch>
        </p:blipFill>
        <p:spPr>
          <a:xfrm>
            <a:off x="5027978" y="4741999"/>
            <a:ext cx="4526229" cy="1642521"/>
          </a:xfrm>
          <a:prstGeom prst="rect">
            <a:avLst/>
          </a:prstGeom>
        </p:spPr>
      </p:pic>
      <p:pic>
        <p:nvPicPr>
          <p:cNvPr id="13" name="Picture 12">
            <a:extLst>
              <a:ext uri="{FF2B5EF4-FFF2-40B4-BE49-F238E27FC236}">
                <a16:creationId xmlns:a16="http://schemas.microsoft.com/office/drawing/2014/main" id="{B78EF181-350B-4551-B957-768E6E50A790}"/>
              </a:ext>
            </a:extLst>
          </p:cNvPr>
          <p:cNvPicPr>
            <a:picLocks noChangeAspect="1"/>
          </p:cNvPicPr>
          <p:nvPr/>
        </p:nvPicPr>
        <p:blipFill>
          <a:blip r:embed="rId4"/>
          <a:stretch>
            <a:fillRect/>
          </a:stretch>
        </p:blipFill>
        <p:spPr>
          <a:xfrm>
            <a:off x="3146524" y="3040692"/>
            <a:ext cx="4299206" cy="1444331"/>
          </a:xfrm>
          <a:prstGeom prst="rect">
            <a:avLst/>
          </a:prstGeom>
        </p:spPr>
      </p:pic>
      <p:sp>
        <p:nvSpPr>
          <p:cNvPr id="28" name="Rectangle 27">
            <a:extLst>
              <a:ext uri="{FF2B5EF4-FFF2-40B4-BE49-F238E27FC236}">
                <a16:creationId xmlns:a16="http://schemas.microsoft.com/office/drawing/2014/main" id="{5E57A768-B4A0-4F14-8911-BC57CDA2D706}"/>
              </a:ext>
            </a:extLst>
          </p:cNvPr>
          <p:cNvSpPr/>
          <p:nvPr/>
        </p:nvSpPr>
        <p:spPr>
          <a:xfrm flipV="1">
            <a:off x="5027978" y="3364479"/>
            <a:ext cx="823920" cy="3437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BACB8AE0-3758-433E-98A1-5B8DBB5D7081}"/>
              </a:ext>
            </a:extLst>
          </p:cNvPr>
          <p:cNvSpPr/>
          <p:nvPr/>
        </p:nvSpPr>
        <p:spPr>
          <a:xfrm flipV="1">
            <a:off x="5051875" y="3790884"/>
            <a:ext cx="1729442" cy="3437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614814D0-3758-4151-80A6-2567A3AC93BA}"/>
              </a:ext>
            </a:extLst>
          </p:cNvPr>
          <p:cNvSpPr/>
          <p:nvPr/>
        </p:nvSpPr>
        <p:spPr>
          <a:xfrm flipV="1">
            <a:off x="6096001" y="4231085"/>
            <a:ext cx="1392232" cy="2381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8E04D663-99F0-4B23-B021-AF73CCCB89F1}"/>
              </a:ext>
            </a:extLst>
          </p:cNvPr>
          <p:cNvSpPr txBox="1"/>
          <p:nvPr/>
        </p:nvSpPr>
        <p:spPr>
          <a:xfrm>
            <a:off x="7757249" y="3040692"/>
            <a:ext cx="2515272" cy="1323439"/>
          </a:xfrm>
          <a:prstGeom prst="rect">
            <a:avLst/>
          </a:prstGeom>
          <a:noFill/>
          <a:ln>
            <a:noFill/>
          </a:ln>
        </p:spPr>
        <p:txBody>
          <a:bodyPr wrap="square" lIns="91440" tIns="45720" rIns="91440" bIns="45720" rtlCol="0" anchor="t">
            <a:spAutoFit/>
          </a:bodyPr>
          <a:lstStyle/>
          <a:p>
            <a:pPr algn="ctr"/>
            <a:r>
              <a:rPr lang="en-GB" sz="1600"/>
              <a:t>Add any comments.</a:t>
            </a:r>
            <a:endParaRPr lang="en-GB" sz="1600">
              <a:cs typeface="Calibri"/>
            </a:endParaRPr>
          </a:p>
          <a:p>
            <a:pPr algn="ctr"/>
            <a:endParaRPr lang="en-GB" sz="1600">
              <a:cs typeface="Calibri"/>
            </a:endParaRPr>
          </a:p>
          <a:p>
            <a:pPr algn="ctr"/>
            <a:r>
              <a:rPr lang="en-GB" sz="1600"/>
              <a:t>Click on </a:t>
            </a:r>
            <a:endParaRPr lang="en-GB" sz="1600">
              <a:cs typeface="Calibri"/>
            </a:endParaRPr>
          </a:p>
          <a:p>
            <a:pPr algn="ctr"/>
            <a:r>
              <a:rPr lang="en-GB" sz="1600"/>
              <a:t>'Create</a:t>
            </a:r>
            <a:endParaRPr lang="en-GB" sz="1600">
              <a:cs typeface="Calibri"/>
            </a:endParaRPr>
          </a:p>
          <a:p>
            <a:pPr algn="ctr"/>
            <a:r>
              <a:rPr lang="en-GB" sz="1600"/>
              <a:t>Validation record'.</a:t>
            </a:r>
            <a:endParaRPr lang="en-GB" sz="1600">
              <a:cs typeface="Calibri"/>
            </a:endParaRPr>
          </a:p>
        </p:txBody>
      </p:sp>
      <p:cxnSp>
        <p:nvCxnSpPr>
          <p:cNvPr id="34" name="Straight Arrow Connector 33">
            <a:extLst>
              <a:ext uri="{FF2B5EF4-FFF2-40B4-BE49-F238E27FC236}">
                <a16:creationId xmlns:a16="http://schemas.microsoft.com/office/drawing/2014/main" id="{470C0158-F92F-413A-A583-1FBD599132B1}"/>
              </a:ext>
            </a:extLst>
          </p:cNvPr>
          <p:cNvCxnSpPr>
            <a:cxnSpLocks/>
          </p:cNvCxnSpPr>
          <p:nvPr/>
        </p:nvCxnSpPr>
        <p:spPr>
          <a:xfrm flipH="1">
            <a:off x="6813709" y="3287198"/>
            <a:ext cx="1240600" cy="4983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F920273-6B8C-4FCB-962C-529F0CBD99F2}"/>
              </a:ext>
            </a:extLst>
          </p:cNvPr>
          <p:cNvCxnSpPr>
            <a:cxnSpLocks/>
          </p:cNvCxnSpPr>
          <p:nvPr/>
        </p:nvCxnSpPr>
        <p:spPr>
          <a:xfrm>
            <a:off x="2810804" y="3599085"/>
            <a:ext cx="209755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255330FD-1E82-4222-812A-3B7BF40710F2}"/>
              </a:ext>
            </a:extLst>
          </p:cNvPr>
          <p:cNvSpPr/>
          <p:nvPr/>
        </p:nvSpPr>
        <p:spPr>
          <a:xfrm>
            <a:off x="6384608" y="2028450"/>
            <a:ext cx="1507850" cy="338554"/>
          </a:xfrm>
          <a:prstGeom prst="rect">
            <a:avLst/>
          </a:prstGeom>
        </p:spPr>
        <p:txBody>
          <a:bodyPr wrap="none" lIns="91440" tIns="45720" rIns="91440" bIns="45720" anchor="t">
            <a:spAutoFit/>
          </a:bodyPr>
          <a:lstStyle/>
          <a:p>
            <a:pPr algn="ctr"/>
            <a:r>
              <a:rPr lang="en-GB" sz="1600"/>
              <a:t>Click on update</a:t>
            </a:r>
            <a:r>
              <a:rPr lang="en-GB" sz="1400"/>
              <a:t>.</a:t>
            </a:r>
            <a:endParaRPr lang="en-GB" sz="1400">
              <a:cs typeface="Calibri"/>
            </a:endParaRPr>
          </a:p>
        </p:txBody>
      </p:sp>
      <p:sp>
        <p:nvSpPr>
          <p:cNvPr id="43" name="Rectangle 42">
            <a:extLst>
              <a:ext uri="{FF2B5EF4-FFF2-40B4-BE49-F238E27FC236}">
                <a16:creationId xmlns:a16="http://schemas.microsoft.com/office/drawing/2014/main" id="{EF31B177-C494-4E82-B15B-47D0CD14D923}"/>
              </a:ext>
            </a:extLst>
          </p:cNvPr>
          <p:cNvSpPr/>
          <p:nvPr/>
        </p:nvSpPr>
        <p:spPr>
          <a:xfrm>
            <a:off x="308965" y="3075188"/>
            <a:ext cx="2552319" cy="1569660"/>
          </a:xfrm>
          <a:prstGeom prst="rect">
            <a:avLst/>
          </a:prstGeom>
        </p:spPr>
        <p:txBody>
          <a:bodyPr wrap="square" lIns="91440" tIns="45720" rIns="91440" bIns="45720" anchor="t">
            <a:spAutoFit/>
          </a:bodyPr>
          <a:lstStyle/>
          <a:p>
            <a:pPr algn="ctr"/>
            <a:r>
              <a:rPr lang="en-US" sz="1600"/>
              <a:t>Pass the worker.</a:t>
            </a:r>
            <a:endParaRPr lang="en-US" sz="1600">
              <a:cs typeface="Calibri"/>
            </a:endParaRPr>
          </a:p>
          <a:p>
            <a:pPr algn="ctr"/>
            <a:r>
              <a:rPr lang="en-US" sz="1600"/>
              <a:t>If you click fail the worker will not be able to be placed out into work. This would be a decline in the interview process.</a:t>
            </a:r>
            <a:endParaRPr lang="en-US" sz="1600">
              <a:cs typeface="Calibri"/>
            </a:endParaRPr>
          </a:p>
        </p:txBody>
      </p:sp>
      <p:cxnSp>
        <p:nvCxnSpPr>
          <p:cNvPr id="54" name="Straight Arrow Connector 53">
            <a:extLst>
              <a:ext uri="{FF2B5EF4-FFF2-40B4-BE49-F238E27FC236}">
                <a16:creationId xmlns:a16="http://schemas.microsoft.com/office/drawing/2014/main" id="{96CE85CC-0B21-4683-9462-C2B35F3712D5}"/>
              </a:ext>
            </a:extLst>
          </p:cNvPr>
          <p:cNvCxnSpPr>
            <a:cxnSpLocks/>
          </p:cNvCxnSpPr>
          <p:nvPr/>
        </p:nvCxnSpPr>
        <p:spPr>
          <a:xfrm flipH="1">
            <a:off x="7266034" y="3774279"/>
            <a:ext cx="1073024" cy="3568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1F50AD0-1834-4A41-BF23-0B27E68DC343}"/>
              </a:ext>
            </a:extLst>
          </p:cNvPr>
          <p:cNvPicPr>
            <a:picLocks noChangeAspect="1"/>
          </p:cNvPicPr>
          <p:nvPr/>
        </p:nvPicPr>
        <p:blipFill>
          <a:blip r:embed="rId5"/>
          <a:stretch>
            <a:fillRect/>
          </a:stretch>
        </p:blipFill>
        <p:spPr>
          <a:xfrm>
            <a:off x="1230341" y="1346166"/>
            <a:ext cx="4293766" cy="1320877"/>
          </a:xfrm>
          <a:prstGeom prst="rect">
            <a:avLst/>
          </a:prstGeom>
        </p:spPr>
      </p:pic>
      <p:sp>
        <p:nvSpPr>
          <p:cNvPr id="31" name="Rectangle 30">
            <a:extLst>
              <a:ext uri="{FF2B5EF4-FFF2-40B4-BE49-F238E27FC236}">
                <a16:creationId xmlns:a16="http://schemas.microsoft.com/office/drawing/2014/main" id="{8FE8B007-5275-43EB-901E-5D6C032414F6}"/>
              </a:ext>
            </a:extLst>
          </p:cNvPr>
          <p:cNvSpPr/>
          <p:nvPr/>
        </p:nvSpPr>
        <p:spPr>
          <a:xfrm flipV="1">
            <a:off x="4807670" y="1992479"/>
            <a:ext cx="528341" cy="3139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0DC55AF-62A3-47C5-B6DD-C5FFD7E6CD16}"/>
              </a:ext>
            </a:extLst>
          </p:cNvPr>
          <p:cNvSpPr/>
          <p:nvPr/>
        </p:nvSpPr>
        <p:spPr>
          <a:xfrm flipV="1">
            <a:off x="1230340" y="2039565"/>
            <a:ext cx="711581" cy="3139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Straight Arrow Connector 32">
            <a:extLst>
              <a:ext uri="{FF2B5EF4-FFF2-40B4-BE49-F238E27FC236}">
                <a16:creationId xmlns:a16="http://schemas.microsoft.com/office/drawing/2014/main" id="{005C2F37-80AD-4A2C-A60F-BF1E02E63C4E}"/>
              </a:ext>
            </a:extLst>
          </p:cNvPr>
          <p:cNvCxnSpPr>
            <a:cxnSpLocks/>
          </p:cNvCxnSpPr>
          <p:nvPr/>
        </p:nvCxnSpPr>
        <p:spPr>
          <a:xfrm flipH="1" flipV="1">
            <a:off x="5298471" y="2180639"/>
            <a:ext cx="741257" cy="36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20D9A74-0D03-457E-9E29-E25526979E85}"/>
              </a:ext>
            </a:extLst>
          </p:cNvPr>
          <p:cNvPicPr>
            <a:picLocks noChangeAspect="1"/>
          </p:cNvPicPr>
          <p:nvPr/>
        </p:nvPicPr>
        <p:blipFill>
          <a:blip r:embed="rId6"/>
          <a:stretch>
            <a:fillRect/>
          </a:stretch>
        </p:blipFill>
        <p:spPr>
          <a:xfrm>
            <a:off x="5154617" y="4841799"/>
            <a:ext cx="4300468" cy="1404975"/>
          </a:xfrm>
          <a:prstGeom prst="rect">
            <a:avLst/>
          </a:prstGeom>
        </p:spPr>
      </p:pic>
      <p:sp>
        <p:nvSpPr>
          <p:cNvPr id="23" name="Rectangle 22">
            <a:extLst>
              <a:ext uri="{FF2B5EF4-FFF2-40B4-BE49-F238E27FC236}">
                <a16:creationId xmlns:a16="http://schemas.microsoft.com/office/drawing/2014/main" id="{66EC3E4A-55F2-418F-B19C-A6BFBD195B4E}"/>
              </a:ext>
            </a:extLst>
          </p:cNvPr>
          <p:cNvSpPr/>
          <p:nvPr/>
        </p:nvSpPr>
        <p:spPr>
          <a:xfrm flipV="1">
            <a:off x="8008987" y="5556567"/>
            <a:ext cx="1299355" cy="3125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AEEE606C-AF8C-4C9D-8794-C8DBAA5FBC15}"/>
              </a:ext>
            </a:extLst>
          </p:cNvPr>
          <p:cNvSpPr/>
          <p:nvPr/>
        </p:nvSpPr>
        <p:spPr>
          <a:xfrm flipV="1">
            <a:off x="8008986" y="5906257"/>
            <a:ext cx="1299355" cy="3125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Arrow Connector 26">
            <a:extLst>
              <a:ext uri="{FF2B5EF4-FFF2-40B4-BE49-F238E27FC236}">
                <a16:creationId xmlns:a16="http://schemas.microsoft.com/office/drawing/2014/main" id="{AF4A9097-56C4-4FDA-9B3A-A88C53C02C47}"/>
              </a:ext>
            </a:extLst>
          </p:cNvPr>
          <p:cNvCxnSpPr>
            <a:cxnSpLocks/>
          </p:cNvCxnSpPr>
          <p:nvPr/>
        </p:nvCxnSpPr>
        <p:spPr>
          <a:xfrm>
            <a:off x="4883731" y="5869083"/>
            <a:ext cx="287351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E8897307-42FB-49B0-92A5-CBFEB7951F7E}"/>
              </a:ext>
            </a:extLst>
          </p:cNvPr>
          <p:cNvSpPr>
            <a:spLocks noGrp="1"/>
          </p:cNvSpPr>
          <p:nvPr>
            <p:ph type="sldNum" sz="quarter" idx="12"/>
          </p:nvPr>
        </p:nvSpPr>
        <p:spPr/>
        <p:txBody>
          <a:bodyPr/>
          <a:lstStyle/>
          <a:p>
            <a:fld id="{6F0C9F74-ED7C-44EF-9CFC-67AAF3EFA2FB}" type="slidenum">
              <a:rPr lang="en-GB" smtClean="0"/>
              <a:t>62</a:t>
            </a:fld>
            <a:endParaRPr lang="en-GB"/>
          </a:p>
        </p:txBody>
      </p:sp>
    </p:spTree>
    <p:extLst>
      <p:ext uri="{BB962C8B-B14F-4D97-AF65-F5344CB8AC3E}">
        <p14:creationId xmlns:p14="http://schemas.microsoft.com/office/powerpoint/2010/main" val="23963898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3309D7-42B4-4478-B859-7D869E2A0278}"/>
              </a:ext>
            </a:extLst>
          </p:cNvPr>
          <p:cNvPicPr>
            <a:picLocks noChangeAspect="1"/>
          </p:cNvPicPr>
          <p:nvPr/>
        </p:nvPicPr>
        <p:blipFill>
          <a:blip r:embed="rId3"/>
          <a:stretch>
            <a:fillRect/>
          </a:stretch>
        </p:blipFill>
        <p:spPr>
          <a:xfrm>
            <a:off x="1021714" y="1240012"/>
            <a:ext cx="5183777" cy="2907865"/>
          </a:xfrm>
          <a:prstGeom prst="rect">
            <a:avLst/>
          </a:prstGeom>
        </p:spPr>
      </p:pic>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44715" y="315894"/>
            <a:ext cx="9001125" cy="422275"/>
          </a:xfrm>
        </p:spPr>
        <p:txBody>
          <a:bodyPr/>
          <a:lstStyle/>
          <a:p>
            <a:r>
              <a:rPr lang="en-US" sz="2800" b="1">
                <a:solidFill>
                  <a:srgbClr val="92D050"/>
                </a:solidFill>
                <a:latin typeface="+mn-lt"/>
              </a:rPr>
              <a:t>How To Upload Driving Licenses And Checks</a:t>
            </a:r>
            <a:r>
              <a:rPr lang="en-GB" sz="2800" b="1">
                <a:solidFill>
                  <a:srgbClr val="92D050"/>
                </a:solidFill>
                <a:latin typeface="+mn-lt"/>
              </a:rPr>
              <a:t>?</a:t>
            </a:r>
          </a:p>
        </p:txBody>
      </p:sp>
      <p:sp>
        <p:nvSpPr>
          <p:cNvPr id="22" name="TextBox 21">
            <a:extLst>
              <a:ext uri="{FF2B5EF4-FFF2-40B4-BE49-F238E27FC236}">
                <a16:creationId xmlns:a16="http://schemas.microsoft.com/office/drawing/2014/main" id="{851DC085-B38B-4F91-9923-62E54E8D6D2B}"/>
              </a:ext>
            </a:extLst>
          </p:cNvPr>
          <p:cNvSpPr txBox="1"/>
          <p:nvPr/>
        </p:nvSpPr>
        <p:spPr>
          <a:xfrm>
            <a:off x="1021713" y="806401"/>
            <a:ext cx="8424127" cy="338554"/>
          </a:xfrm>
          <a:prstGeom prst="rect">
            <a:avLst/>
          </a:prstGeom>
          <a:noFill/>
        </p:spPr>
        <p:txBody>
          <a:bodyPr wrap="square" lIns="91440" tIns="45720" rIns="91440" bIns="45720" rtlCol="0" anchor="t">
            <a:spAutoFit/>
          </a:bodyPr>
          <a:lstStyle/>
          <a:p>
            <a:r>
              <a:rPr lang="en-US" sz="1600"/>
              <a:t>The next section to complete is the scanned document section.</a:t>
            </a:r>
          </a:p>
        </p:txBody>
      </p:sp>
      <p:sp>
        <p:nvSpPr>
          <p:cNvPr id="6" name="TextBox 5">
            <a:extLst>
              <a:ext uri="{FF2B5EF4-FFF2-40B4-BE49-F238E27FC236}">
                <a16:creationId xmlns:a16="http://schemas.microsoft.com/office/drawing/2014/main" id="{D602B14D-9D9E-48C5-B7F2-8FF93DEB0CAB}"/>
              </a:ext>
            </a:extLst>
          </p:cNvPr>
          <p:cNvSpPr txBox="1"/>
          <p:nvPr/>
        </p:nvSpPr>
        <p:spPr>
          <a:xfrm>
            <a:off x="6568361" y="1688816"/>
            <a:ext cx="3186888" cy="1323439"/>
          </a:xfrm>
          <a:prstGeom prst="rect">
            <a:avLst/>
          </a:prstGeom>
          <a:noFill/>
        </p:spPr>
        <p:txBody>
          <a:bodyPr wrap="square" lIns="91440" tIns="45720" rIns="91440" bIns="45720" rtlCol="0" anchor="t">
            <a:spAutoFit/>
          </a:bodyPr>
          <a:lstStyle/>
          <a:p>
            <a:pPr algn="ctr"/>
            <a:r>
              <a:rPr lang="en-US" sz="1600"/>
              <a:t>Click on the section you would like to upload DVLA checks.</a:t>
            </a:r>
            <a:endParaRPr lang="en-US" sz="1600">
              <a:cs typeface="Calibri"/>
            </a:endParaRPr>
          </a:p>
          <a:p>
            <a:pPr algn="ctr"/>
            <a:endParaRPr lang="en-US" sz="1600">
              <a:cs typeface="Calibri"/>
            </a:endParaRPr>
          </a:p>
          <a:p>
            <a:pPr algn="ctr"/>
            <a:r>
              <a:rPr lang="en-US" sz="1600"/>
              <a:t>You can either drag and drop the file or upload from your desktop.</a:t>
            </a:r>
            <a:endParaRPr lang="en-US" sz="1600">
              <a:cs typeface="Calibri"/>
            </a:endParaRPr>
          </a:p>
        </p:txBody>
      </p:sp>
      <p:sp>
        <p:nvSpPr>
          <p:cNvPr id="15" name="TextBox 14">
            <a:extLst>
              <a:ext uri="{FF2B5EF4-FFF2-40B4-BE49-F238E27FC236}">
                <a16:creationId xmlns:a16="http://schemas.microsoft.com/office/drawing/2014/main" id="{4927BD1F-3B30-4F7A-AEB4-17A955820292}"/>
              </a:ext>
            </a:extLst>
          </p:cNvPr>
          <p:cNvSpPr txBox="1"/>
          <p:nvPr/>
        </p:nvSpPr>
        <p:spPr>
          <a:xfrm>
            <a:off x="82972" y="4455552"/>
            <a:ext cx="3449564" cy="2031325"/>
          </a:xfrm>
          <a:prstGeom prst="rect">
            <a:avLst/>
          </a:prstGeom>
          <a:noFill/>
        </p:spPr>
        <p:txBody>
          <a:bodyPr wrap="square" lIns="91440" tIns="45720" rIns="91440" bIns="45720" rtlCol="0" anchor="t">
            <a:spAutoFit/>
          </a:bodyPr>
          <a:lstStyle/>
          <a:p>
            <a:pPr algn="ctr"/>
            <a:r>
              <a:rPr lang="en-US" sz="1600"/>
              <a:t>Click on the section and take the expiry date from the passport/ID card.</a:t>
            </a:r>
            <a:endParaRPr lang="en-US" sz="1600">
              <a:cs typeface="Calibri"/>
            </a:endParaRPr>
          </a:p>
          <a:p>
            <a:pPr algn="ctr"/>
            <a:endParaRPr lang="en-US" sz="1600">
              <a:cs typeface="Calibri"/>
            </a:endParaRPr>
          </a:p>
          <a:p>
            <a:pPr algn="ctr"/>
            <a:r>
              <a:rPr lang="en-US" sz="1600"/>
              <a:t>Once you have pressed upload this file, you will see a padlock next to the selected box. This means the worker cannot delete the file.</a:t>
            </a:r>
            <a:endParaRPr lang="en-US" sz="1600">
              <a:cs typeface="Calibri"/>
            </a:endParaRPr>
          </a:p>
          <a:p>
            <a:pPr algn="ctr"/>
            <a:endParaRPr lang="en-US" sz="1400"/>
          </a:p>
        </p:txBody>
      </p:sp>
      <p:sp>
        <p:nvSpPr>
          <p:cNvPr id="14" name="Rectangle 13">
            <a:extLst>
              <a:ext uri="{FF2B5EF4-FFF2-40B4-BE49-F238E27FC236}">
                <a16:creationId xmlns:a16="http://schemas.microsoft.com/office/drawing/2014/main" id="{259E1C30-97B6-4419-A68F-AE6E39AE58E2}"/>
              </a:ext>
            </a:extLst>
          </p:cNvPr>
          <p:cNvSpPr/>
          <p:nvPr/>
        </p:nvSpPr>
        <p:spPr>
          <a:xfrm>
            <a:off x="6728882" y="5156334"/>
            <a:ext cx="1594239" cy="2218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3F5495A7-B1FE-4269-86D7-65FA2AC9F398}"/>
              </a:ext>
            </a:extLst>
          </p:cNvPr>
          <p:cNvPicPr>
            <a:picLocks noChangeAspect="1"/>
          </p:cNvPicPr>
          <p:nvPr/>
        </p:nvPicPr>
        <p:blipFill>
          <a:blip r:embed="rId4"/>
          <a:stretch>
            <a:fillRect/>
          </a:stretch>
        </p:blipFill>
        <p:spPr>
          <a:xfrm>
            <a:off x="1127329" y="1388571"/>
            <a:ext cx="4968671" cy="2610745"/>
          </a:xfrm>
          <a:prstGeom prst="rect">
            <a:avLst/>
          </a:prstGeom>
        </p:spPr>
      </p:pic>
      <p:pic>
        <p:nvPicPr>
          <p:cNvPr id="13" name="Picture 12">
            <a:extLst>
              <a:ext uri="{FF2B5EF4-FFF2-40B4-BE49-F238E27FC236}">
                <a16:creationId xmlns:a16="http://schemas.microsoft.com/office/drawing/2014/main" id="{A4943B8F-57C7-4EC3-93CF-A68B61F9E10D}"/>
              </a:ext>
            </a:extLst>
          </p:cNvPr>
          <p:cNvPicPr>
            <a:picLocks noChangeAspect="1"/>
          </p:cNvPicPr>
          <p:nvPr/>
        </p:nvPicPr>
        <p:blipFill>
          <a:blip r:embed="rId3"/>
          <a:stretch>
            <a:fillRect/>
          </a:stretch>
        </p:blipFill>
        <p:spPr>
          <a:xfrm>
            <a:off x="4101874" y="3368562"/>
            <a:ext cx="5343966" cy="2642486"/>
          </a:xfrm>
          <a:prstGeom prst="rect">
            <a:avLst/>
          </a:prstGeom>
        </p:spPr>
      </p:pic>
      <p:pic>
        <p:nvPicPr>
          <p:cNvPr id="8" name="Picture 7">
            <a:extLst>
              <a:ext uri="{FF2B5EF4-FFF2-40B4-BE49-F238E27FC236}">
                <a16:creationId xmlns:a16="http://schemas.microsoft.com/office/drawing/2014/main" id="{CD5701E8-61D4-4BD9-8758-FA1A33FA985E}"/>
              </a:ext>
            </a:extLst>
          </p:cNvPr>
          <p:cNvPicPr>
            <a:picLocks noChangeAspect="1"/>
          </p:cNvPicPr>
          <p:nvPr/>
        </p:nvPicPr>
        <p:blipFill>
          <a:blip r:embed="rId5"/>
          <a:stretch>
            <a:fillRect/>
          </a:stretch>
        </p:blipFill>
        <p:spPr>
          <a:xfrm>
            <a:off x="4238375" y="3484650"/>
            <a:ext cx="4938188" cy="2351991"/>
          </a:xfrm>
          <a:prstGeom prst="rect">
            <a:avLst/>
          </a:prstGeom>
        </p:spPr>
      </p:pic>
      <p:sp>
        <p:nvSpPr>
          <p:cNvPr id="18" name="Rectangle 17">
            <a:extLst>
              <a:ext uri="{FF2B5EF4-FFF2-40B4-BE49-F238E27FC236}">
                <a16:creationId xmlns:a16="http://schemas.microsoft.com/office/drawing/2014/main" id="{A7ABD58E-55BB-449A-AF2A-36C39EDACCFC}"/>
              </a:ext>
            </a:extLst>
          </p:cNvPr>
          <p:cNvSpPr/>
          <p:nvPr/>
        </p:nvSpPr>
        <p:spPr>
          <a:xfrm flipV="1">
            <a:off x="7324627" y="4532171"/>
            <a:ext cx="1395167" cy="3074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0C5D2BC0-D59A-4CCD-B475-521648A6D62E}"/>
              </a:ext>
            </a:extLst>
          </p:cNvPr>
          <p:cNvSpPr/>
          <p:nvPr/>
        </p:nvSpPr>
        <p:spPr>
          <a:xfrm>
            <a:off x="7219363" y="5355641"/>
            <a:ext cx="1240259" cy="2218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1D007AAD-64B9-40D1-A614-354CC8460E49}"/>
              </a:ext>
            </a:extLst>
          </p:cNvPr>
          <p:cNvSpPr/>
          <p:nvPr/>
        </p:nvSpPr>
        <p:spPr>
          <a:xfrm>
            <a:off x="6646995" y="4943797"/>
            <a:ext cx="1812627" cy="4049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A221457-64FA-4EC1-B632-BBA145765412}"/>
              </a:ext>
            </a:extLst>
          </p:cNvPr>
          <p:cNvSpPr/>
          <p:nvPr/>
        </p:nvSpPr>
        <p:spPr>
          <a:xfrm>
            <a:off x="4395793" y="3909997"/>
            <a:ext cx="1969887" cy="2225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C4C55A9-7A9C-4420-8BD5-6C6D8055F144}"/>
              </a:ext>
            </a:extLst>
          </p:cNvPr>
          <p:cNvSpPr/>
          <p:nvPr/>
        </p:nvSpPr>
        <p:spPr>
          <a:xfrm>
            <a:off x="3531403" y="1864311"/>
            <a:ext cx="2324241" cy="12108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B38E31A3-6AEC-4C39-AD9C-5F6FA1D4CE1B}"/>
              </a:ext>
            </a:extLst>
          </p:cNvPr>
          <p:cNvCxnSpPr>
            <a:cxnSpLocks/>
          </p:cNvCxnSpPr>
          <p:nvPr/>
        </p:nvCxnSpPr>
        <p:spPr>
          <a:xfrm flipH="1">
            <a:off x="5522301" y="2230214"/>
            <a:ext cx="1480523" cy="8099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7EFAB6F-1BAF-4651-82A9-FE7DBE63E77D}"/>
              </a:ext>
            </a:extLst>
          </p:cNvPr>
          <p:cNvCxnSpPr>
            <a:cxnSpLocks/>
          </p:cNvCxnSpPr>
          <p:nvPr/>
        </p:nvCxnSpPr>
        <p:spPr>
          <a:xfrm>
            <a:off x="3531403" y="4755152"/>
            <a:ext cx="2986744" cy="3707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8ADCEF2-D395-4D6C-BF40-2DD08831C58F}"/>
              </a:ext>
            </a:extLst>
          </p:cNvPr>
          <p:cNvCxnSpPr>
            <a:cxnSpLocks/>
          </p:cNvCxnSpPr>
          <p:nvPr/>
        </p:nvCxnSpPr>
        <p:spPr>
          <a:xfrm flipV="1">
            <a:off x="3444082" y="5466580"/>
            <a:ext cx="3775281" cy="2137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26A48E7-DA20-4F0B-9046-2AAA7AB699E7}"/>
              </a:ext>
            </a:extLst>
          </p:cNvPr>
          <p:cNvSpPr/>
          <p:nvPr/>
        </p:nvSpPr>
        <p:spPr>
          <a:xfrm>
            <a:off x="1325276" y="1864311"/>
            <a:ext cx="2003446" cy="2225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lide Number Placeholder 10">
            <a:extLst>
              <a:ext uri="{FF2B5EF4-FFF2-40B4-BE49-F238E27FC236}">
                <a16:creationId xmlns:a16="http://schemas.microsoft.com/office/drawing/2014/main" id="{FD2FF997-40C8-4C90-BBA3-B5EEB25B196D}"/>
              </a:ext>
            </a:extLst>
          </p:cNvPr>
          <p:cNvSpPr>
            <a:spLocks noGrp="1"/>
          </p:cNvSpPr>
          <p:nvPr>
            <p:ph type="sldNum" sz="quarter" idx="12"/>
          </p:nvPr>
        </p:nvSpPr>
        <p:spPr/>
        <p:txBody>
          <a:bodyPr/>
          <a:lstStyle/>
          <a:p>
            <a:fld id="{6F0C9F74-ED7C-44EF-9CFC-67AAF3EFA2FB}" type="slidenum">
              <a:rPr lang="en-GB" smtClean="0"/>
              <a:t>63</a:t>
            </a:fld>
            <a:endParaRPr lang="en-GB"/>
          </a:p>
        </p:txBody>
      </p:sp>
    </p:spTree>
    <p:extLst>
      <p:ext uri="{BB962C8B-B14F-4D97-AF65-F5344CB8AC3E}">
        <p14:creationId xmlns:p14="http://schemas.microsoft.com/office/powerpoint/2010/main" val="37261499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3309D7-42B4-4478-B859-7D869E2A0278}"/>
              </a:ext>
            </a:extLst>
          </p:cNvPr>
          <p:cNvPicPr>
            <a:picLocks noChangeAspect="1"/>
          </p:cNvPicPr>
          <p:nvPr/>
        </p:nvPicPr>
        <p:blipFill>
          <a:blip r:embed="rId3"/>
          <a:stretch>
            <a:fillRect/>
          </a:stretch>
        </p:blipFill>
        <p:spPr>
          <a:xfrm>
            <a:off x="574085" y="1825260"/>
            <a:ext cx="7075505" cy="3845346"/>
          </a:xfrm>
          <a:prstGeom prst="rect">
            <a:avLst/>
          </a:prstGeom>
        </p:spPr>
      </p:pic>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92980" y="262809"/>
            <a:ext cx="9001125" cy="785813"/>
          </a:xfrm>
        </p:spPr>
        <p:txBody>
          <a:bodyPr/>
          <a:lstStyle/>
          <a:p>
            <a:r>
              <a:rPr lang="en-US" sz="2800" b="1">
                <a:solidFill>
                  <a:srgbClr val="92D050"/>
                </a:solidFill>
                <a:latin typeface="+mn-lt"/>
              </a:rPr>
              <a:t>How To Complete Skills And Experience</a:t>
            </a:r>
            <a:r>
              <a:rPr lang="en-GB" sz="2800" b="1">
                <a:solidFill>
                  <a:srgbClr val="92D050"/>
                </a:solidFill>
                <a:latin typeface="+mn-lt"/>
              </a:rPr>
              <a:t>?</a:t>
            </a:r>
          </a:p>
        </p:txBody>
      </p:sp>
      <p:sp>
        <p:nvSpPr>
          <p:cNvPr id="22" name="TextBox 21">
            <a:extLst>
              <a:ext uri="{FF2B5EF4-FFF2-40B4-BE49-F238E27FC236}">
                <a16:creationId xmlns:a16="http://schemas.microsoft.com/office/drawing/2014/main" id="{851DC085-B38B-4F91-9923-62E54E8D6D2B}"/>
              </a:ext>
            </a:extLst>
          </p:cNvPr>
          <p:cNvSpPr txBox="1"/>
          <p:nvPr/>
        </p:nvSpPr>
        <p:spPr>
          <a:xfrm>
            <a:off x="585732" y="778146"/>
            <a:ext cx="10084918" cy="1508105"/>
          </a:xfrm>
          <a:prstGeom prst="rect">
            <a:avLst/>
          </a:prstGeom>
          <a:noFill/>
        </p:spPr>
        <p:txBody>
          <a:bodyPr wrap="square" lIns="91440" tIns="45720" rIns="91440" bIns="45720" rtlCol="0" anchor="t">
            <a:spAutoFit/>
          </a:bodyPr>
          <a:lstStyle/>
          <a:p>
            <a:r>
              <a:rPr lang="en-US" sz="1600"/>
              <a:t>To complete Skill’s first select a primary skill.</a:t>
            </a:r>
          </a:p>
          <a:p>
            <a:endParaRPr lang="en-US" sz="1600"/>
          </a:p>
          <a:p>
            <a:r>
              <a:rPr lang="en-US" sz="1600"/>
              <a:t>If you don’t have a primary skill, click on the roles that they have experience on in their previous work history. You can also select other skills and sub-skills.</a:t>
            </a:r>
            <a:endParaRPr lang="en-US" sz="1600" b="1"/>
          </a:p>
          <a:p>
            <a:pPr algn="ctr"/>
            <a:endParaRPr lang="en-US" sz="1400"/>
          </a:p>
          <a:p>
            <a:pPr algn="ctr"/>
            <a:endParaRPr lang="en-US" sz="1400"/>
          </a:p>
        </p:txBody>
      </p:sp>
      <p:pic>
        <p:nvPicPr>
          <p:cNvPr id="2" name="Picture 1">
            <a:extLst>
              <a:ext uri="{FF2B5EF4-FFF2-40B4-BE49-F238E27FC236}">
                <a16:creationId xmlns:a16="http://schemas.microsoft.com/office/drawing/2014/main" id="{BDB04760-06C0-4C12-AD02-911EC6D572EF}"/>
              </a:ext>
            </a:extLst>
          </p:cNvPr>
          <p:cNvPicPr>
            <a:picLocks noChangeAspect="1"/>
          </p:cNvPicPr>
          <p:nvPr/>
        </p:nvPicPr>
        <p:blipFill rotWithShape="1">
          <a:blip r:embed="rId4"/>
          <a:srcRect l="59022" t="8007" r="8981" b="5049"/>
          <a:stretch/>
        </p:blipFill>
        <p:spPr>
          <a:xfrm>
            <a:off x="681008" y="1933447"/>
            <a:ext cx="6861657" cy="3635515"/>
          </a:xfrm>
          <a:prstGeom prst="rect">
            <a:avLst/>
          </a:prstGeom>
        </p:spPr>
      </p:pic>
      <p:sp>
        <p:nvSpPr>
          <p:cNvPr id="27" name="Rectangle 26">
            <a:extLst>
              <a:ext uri="{FF2B5EF4-FFF2-40B4-BE49-F238E27FC236}">
                <a16:creationId xmlns:a16="http://schemas.microsoft.com/office/drawing/2014/main" id="{E0915BF6-A951-4231-90A9-3072B540C459}"/>
              </a:ext>
            </a:extLst>
          </p:cNvPr>
          <p:cNvSpPr/>
          <p:nvPr/>
        </p:nvSpPr>
        <p:spPr>
          <a:xfrm flipV="1">
            <a:off x="2219417" y="2170706"/>
            <a:ext cx="2334827" cy="4133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F5AA2EE6-5561-443A-9FCA-3F784A9669D7}"/>
              </a:ext>
            </a:extLst>
          </p:cNvPr>
          <p:cNvPicPr>
            <a:picLocks noChangeAspect="1"/>
          </p:cNvPicPr>
          <p:nvPr/>
        </p:nvPicPr>
        <p:blipFill>
          <a:blip r:embed="rId3"/>
          <a:stretch>
            <a:fillRect/>
          </a:stretch>
        </p:blipFill>
        <p:spPr>
          <a:xfrm>
            <a:off x="4080004" y="2777958"/>
            <a:ext cx="6415596" cy="3595822"/>
          </a:xfrm>
          <a:prstGeom prst="rect">
            <a:avLst/>
          </a:prstGeom>
        </p:spPr>
      </p:pic>
      <p:pic>
        <p:nvPicPr>
          <p:cNvPr id="8" name="Picture 7">
            <a:extLst>
              <a:ext uri="{FF2B5EF4-FFF2-40B4-BE49-F238E27FC236}">
                <a16:creationId xmlns:a16="http://schemas.microsoft.com/office/drawing/2014/main" id="{F3F5D54F-1BAB-45F6-8AE1-A4ACBBC1A007}"/>
              </a:ext>
            </a:extLst>
          </p:cNvPr>
          <p:cNvPicPr>
            <a:picLocks noChangeAspect="1"/>
          </p:cNvPicPr>
          <p:nvPr/>
        </p:nvPicPr>
        <p:blipFill rotWithShape="1">
          <a:blip r:embed="rId5"/>
          <a:srcRect l="66626" t="8265" r="9636" b="34484"/>
          <a:stretch/>
        </p:blipFill>
        <p:spPr>
          <a:xfrm>
            <a:off x="4196945" y="2914113"/>
            <a:ext cx="6181714" cy="3315274"/>
          </a:xfrm>
          <a:prstGeom prst="rect">
            <a:avLst/>
          </a:prstGeom>
        </p:spPr>
      </p:pic>
      <p:sp>
        <p:nvSpPr>
          <p:cNvPr id="11" name="Rectangle 10">
            <a:extLst>
              <a:ext uri="{FF2B5EF4-FFF2-40B4-BE49-F238E27FC236}">
                <a16:creationId xmlns:a16="http://schemas.microsoft.com/office/drawing/2014/main" id="{BB037A6E-2802-4779-B1B6-A8D7DA961443}"/>
              </a:ext>
            </a:extLst>
          </p:cNvPr>
          <p:cNvSpPr/>
          <p:nvPr/>
        </p:nvSpPr>
        <p:spPr>
          <a:xfrm flipV="1">
            <a:off x="8294776" y="4303628"/>
            <a:ext cx="2001422" cy="2681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52EC3BD-8F76-4C0F-A11A-92ECC73B0E46}"/>
              </a:ext>
            </a:extLst>
          </p:cNvPr>
          <p:cNvSpPr/>
          <p:nvPr/>
        </p:nvSpPr>
        <p:spPr>
          <a:xfrm flipH="1" flipV="1">
            <a:off x="4286482" y="3349265"/>
            <a:ext cx="1928754" cy="18503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3B7B304-DD71-4328-95D7-1441D298F343}"/>
              </a:ext>
            </a:extLst>
          </p:cNvPr>
          <p:cNvSpPr/>
          <p:nvPr/>
        </p:nvSpPr>
        <p:spPr>
          <a:xfrm flipV="1">
            <a:off x="5077592" y="5815935"/>
            <a:ext cx="2001422" cy="2681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D3D8ADA-A606-4BBA-AA1B-29ACF04F4F5F}"/>
              </a:ext>
            </a:extLst>
          </p:cNvPr>
          <p:cNvSpPr/>
          <p:nvPr/>
        </p:nvSpPr>
        <p:spPr>
          <a:xfrm>
            <a:off x="1101574" y="6031345"/>
            <a:ext cx="2861489" cy="338554"/>
          </a:xfrm>
          <a:prstGeom prst="rect">
            <a:avLst/>
          </a:prstGeom>
        </p:spPr>
        <p:txBody>
          <a:bodyPr wrap="none" lIns="91440" tIns="45720" rIns="91440" bIns="45720" anchor="t">
            <a:spAutoFit/>
          </a:bodyPr>
          <a:lstStyle/>
          <a:p>
            <a:r>
              <a:rPr lang="en-US" sz="1600"/>
              <a:t>Once added press save changes.</a:t>
            </a:r>
          </a:p>
        </p:txBody>
      </p:sp>
      <p:cxnSp>
        <p:nvCxnSpPr>
          <p:cNvPr id="14" name="Straight Arrow Connector 13">
            <a:extLst>
              <a:ext uri="{FF2B5EF4-FFF2-40B4-BE49-F238E27FC236}">
                <a16:creationId xmlns:a16="http://schemas.microsoft.com/office/drawing/2014/main" id="{9D371DC2-4782-45C1-8DB3-023850AE7829}"/>
              </a:ext>
            </a:extLst>
          </p:cNvPr>
          <p:cNvCxnSpPr>
            <a:cxnSpLocks/>
          </p:cNvCxnSpPr>
          <p:nvPr/>
        </p:nvCxnSpPr>
        <p:spPr>
          <a:xfrm>
            <a:off x="4554244" y="1626938"/>
            <a:ext cx="0" cy="4896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A663EB2-6164-4A15-8FA9-3AEE73F9AFCA}"/>
              </a:ext>
            </a:extLst>
          </p:cNvPr>
          <p:cNvCxnSpPr>
            <a:cxnSpLocks/>
          </p:cNvCxnSpPr>
          <p:nvPr/>
        </p:nvCxnSpPr>
        <p:spPr>
          <a:xfrm>
            <a:off x="4565891" y="1658377"/>
            <a:ext cx="973775" cy="15455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124BF4E-44A3-4D51-A67C-ED4FCC1C7680}"/>
              </a:ext>
            </a:extLst>
          </p:cNvPr>
          <p:cNvCxnSpPr>
            <a:cxnSpLocks/>
          </p:cNvCxnSpPr>
          <p:nvPr/>
        </p:nvCxnSpPr>
        <p:spPr>
          <a:xfrm>
            <a:off x="4542598" y="1626938"/>
            <a:ext cx="3877714" cy="255444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8E275344-A10B-483F-8D89-AE256891D974}"/>
              </a:ext>
            </a:extLst>
          </p:cNvPr>
          <p:cNvSpPr/>
          <p:nvPr/>
        </p:nvSpPr>
        <p:spPr>
          <a:xfrm flipV="1">
            <a:off x="688177" y="2090435"/>
            <a:ext cx="1414014" cy="2466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Placeholder 9">
            <a:extLst>
              <a:ext uri="{FF2B5EF4-FFF2-40B4-BE49-F238E27FC236}">
                <a16:creationId xmlns:a16="http://schemas.microsoft.com/office/drawing/2014/main" id="{BFE80911-3339-47DE-9D3B-C2E8B0C5F346}"/>
              </a:ext>
            </a:extLst>
          </p:cNvPr>
          <p:cNvSpPr>
            <a:spLocks noGrp="1"/>
          </p:cNvSpPr>
          <p:nvPr>
            <p:ph type="sldNum" sz="quarter" idx="12"/>
          </p:nvPr>
        </p:nvSpPr>
        <p:spPr/>
        <p:txBody>
          <a:bodyPr/>
          <a:lstStyle/>
          <a:p>
            <a:fld id="{6F0C9F74-ED7C-44EF-9CFC-67AAF3EFA2FB}" type="slidenum">
              <a:rPr lang="en-GB" smtClean="0"/>
              <a:t>64</a:t>
            </a:fld>
            <a:endParaRPr lang="en-GB"/>
          </a:p>
        </p:txBody>
      </p:sp>
    </p:spTree>
    <p:extLst>
      <p:ext uri="{BB962C8B-B14F-4D97-AF65-F5344CB8AC3E}">
        <p14:creationId xmlns:p14="http://schemas.microsoft.com/office/powerpoint/2010/main" val="8105720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00932" y="224647"/>
            <a:ext cx="9001125" cy="785812"/>
          </a:xfrm>
        </p:spPr>
        <p:txBody>
          <a:bodyPr/>
          <a:lstStyle/>
          <a:p>
            <a:r>
              <a:rPr lang="en-US" sz="2800" b="1">
                <a:solidFill>
                  <a:srgbClr val="92D050"/>
                </a:solidFill>
                <a:latin typeface="+mn-lt"/>
              </a:rPr>
              <a:t>How To Complete Skills And Experience</a:t>
            </a:r>
            <a:r>
              <a:rPr lang="en-GB" sz="2800" b="1">
                <a:solidFill>
                  <a:srgbClr val="92D050"/>
                </a:solidFill>
                <a:latin typeface="+mn-lt"/>
              </a:rPr>
              <a:t>?</a:t>
            </a:r>
          </a:p>
        </p:txBody>
      </p:sp>
      <p:sp>
        <p:nvSpPr>
          <p:cNvPr id="22" name="TextBox 21">
            <a:extLst>
              <a:ext uri="{FF2B5EF4-FFF2-40B4-BE49-F238E27FC236}">
                <a16:creationId xmlns:a16="http://schemas.microsoft.com/office/drawing/2014/main" id="{851DC085-B38B-4F91-9923-62E54E8D6D2B}"/>
              </a:ext>
            </a:extLst>
          </p:cNvPr>
          <p:cNvSpPr txBox="1"/>
          <p:nvPr/>
        </p:nvSpPr>
        <p:spPr>
          <a:xfrm>
            <a:off x="932094" y="684401"/>
            <a:ext cx="9683295" cy="1292662"/>
          </a:xfrm>
          <a:prstGeom prst="rect">
            <a:avLst/>
          </a:prstGeom>
          <a:noFill/>
        </p:spPr>
        <p:txBody>
          <a:bodyPr wrap="square" lIns="91440" tIns="45720" rIns="91440" bIns="45720" rtlCol="0" anchor="t">
            <a:spAutoFit/>
          </a:bodyPr>
          <a:lstStyle/>
          <a:p>
            <a:r>
              <a:rPr lang="en-US" sz="1600"/>
              <a:t>To complete professional qualifications, select whether you have an FLT license or not.</a:t>
            </a:r>
            <a:endParaRPr lang="en-US" sz="1600">
              <a:cs typeface="Calibri"/>
            </a:endParaRPr>
          </a:p>
          <a:p>
            <a:endParaRPr lang="en-US" sz="1600">
              <a:cs typeface="Calibri"/>
            </a:endParaRPr>
          </a:p>
          <a:p>
            <a:r>
              <a:rPr lang="en-US" sz="1600"/>
              <a:t>If yes is selected, an additional box will appear with FLT qualification provider and FLT qualification date.</a:t>
            </a:r>
            <a:endParaRPr lang="en-US" sz="1600">
              <a:cs typeface="Calibri"/>
            </a:endParaRPr>
          </a:p>
          <a:p>
            <a:r>
              <a:rPr lang="en-US" sz="1600"/>
              <a:t>Insert the license from the drop down and input the most recent qualification date or refresher date.</a:t>
            </a:r>
            <a:endParaRPr lang="en-US" sz="1600">
              <a:cs typeface="Calibri"/>
            </a:endParaRPr>
          </a:p>
          <a:p>
            <a:pPr algn="ctr"/>
            <a:endParaRPr lang="en-US" sz="1400"/>
          </a:p>
        </p:txBody>
      </p:sp>
      <p:pic>
        <p:nvPicPr>
          <p:cNvPr id="13" name="Picture 12">
            <a:extLst>
              <a:ext uri="{FF2B5EF4-FFF2-40B4-BE49-F238E27FC236}">
                <a16:creationId xmlns:a16="http://schemas.microsoft.com/office/drawing/2014/main" id="{F5AA2EE6-5561-443A-9FCA-3F784A9669D7}"/>
              </a:ext>
            </a:extLst>
          </p:cNvPr>
          <p:cNvPicPr>
            <a:picLocks noChangeAspect="1"/>
          </p:cNvPicPr>
          <p:nvPr/>
        </p:nvPicPr>
        <p:blipFill>
          <a:blip r:embed="rId3"/>
          <a:stretch>
            <a:fillRect/>
          </a:stretch>
        </p:blipFill>
        <p:spPr>
          <a:xfrm>
            <a:off x="5595413" y="1899579"/>
            <a:ext cx="3823624" cy="2143070"/>
          </a:xfrm>
          <a:prstGeom prst="rect">
            <a:avLst/>
          </a:prstGeom>
        </p:spPr>
      </p:pic>
      <p:pic>
        <p:nvPicPr>
          <p:cNvPr id="14" name="Picture 13">
            <a:extLst>
              <a:ext uri="{FF2B5EF4-FFF2-40B4-BE49-F238E27FC236}">
                <a16:creationId xmlns:a16="http://schemas.microsoft.com/office/drawing/2014/main" id="{3703076D-8AC2-4A3C-94BD-FD65B7A10915}"/>
              </a:ext>
            </a:extLst>
          </p:cNvPr>
          <p:cNvPicPr>
            <a:picLocks noChangeAspect="1"/>
          </p:cNvPicPr>
          <p:nvPr/>
        </p:nvPicPr>
        <p:blipFill>
          <a:blip r:embed="rId3"/>
          <a:stretch>
            <a:fillRect/>
          </a:stretch>
        </p:blipFill>
        <p:spPr>
          <a:xfrm>
            <a:off x="858054" y="1842825"/>
            <a:ext cx="3823624" cy="2143070"/>
          </a:xfrm>
          <a:prstGeom prst="rect">
            <a:avLst/>
          </a:prstGeom>
        </p:spPr>
      </p:pic>
      <p:pic>
        <p:nvPicPr>
          <p:cNvPr id="3" name="Picture 2">
            <a:extLst>
              <a:ext uri="{FF2B5EF4-FFF2-40B4-BE49-F238E27FC236}">
                <a16:creationId xmlns:a16="http://schemas.microsoft.com/office/drawing/2014/main" id="{1BD20531-1EEC-4D73-B853-00201152DF8C}"/>
              </a:ext>
            </a:extLst>
          </p:cNvPr>
          <p:cNvPicPr>
            <a:picLocks noChangeAspect="1"/>
          </p:cNvPicPr>
          <p:nvPr/>
        </p:nvPicPr>
        <p:blipFill rotWithShape="1">
          <a:blip r:embed="rId4"/>
          <a:srcRect r="8313" b="16571"/>
          <a:stretch/>
        </p:blipFill>
        <p:spPr>
          <a:xfrm>
            <a:off x="994723" y="1975062"/>
            <a:ext cx="3559522" cy="1878595"/>
          </a:xfrm>
          <a:prstGeom prst="rect">
            <a:avLst/>
          </a:prstGeom>
        </p:spPr>
      </p:pic>
      <p:sp>
        <p:nvSpPr>
          <p:cNvPr id="6" name="Rectangle 5">
            <a:extLst>
              <a:ext uri="{FF2B5EF4-FFF2-40B4-BE49-F238E27FC236}">
                <a16:creationId xmlns:a16="http://schemas.microsoft.com/office/drawing/2014/main" id="{47D8EEF3-6865-4609-BD94-B415A8FE9252}"/>
              </a:ext>
            </a:extLst>
          </p:cNvPr>
          <p:cNvSpPr/>
          <p:nvPr/>
        </p:nvSpPr>
        <p:spPr>
          <a:xfrm>
            <a:off x="3812612" y="6388539"/>
            <a:ext cx="2861489" cy="338554"/>
          </a:xfrm>
          <a:prstGeom prst="rect">
            <a:avLst/>
          </a:prstGeom>
        </p:spPr>
        <p:txBody>
          <a:bodyPr wrap="none" lIns="91440" tIns="45720" rIns="91440" bIns="45720" anchor="t">
            <a:spAutoFit/>
          </a:bodyPr>
          <a:lstStyle/>
          <a:p>
            <a:pPr algn="ctr"/>
            <a:r>
              <a:rPr lang="en-US" sz="1600"/>
              <a:t>Once added press save changes.</a:t>
            </a:r>
            <a:endParaRPr lang="en-US" sz="1600">
              <a:cs typeface="Calibri"/>
            </a:endParaRPr>
          </a:p>
        </p:txBody>
      </p:sp>
      <p:sp>
        <p:nvSpPr>
          <p:cNvPr id="9" name="Rectangle 8">
            <a:extLst>
              <a:ext uri="{FF2B5EF4-FFF2-40B4-BE49-F238E27FC236}">
                <a16:creationId xmlns:a16="http://schemas.microsoft.com/office/drawing/2014/main" id="{752EC3BD-8F76-4C0F-A11A-92ECC73B0E46}"/>
              </a:ext>
            </a:extLst>
          </p:cNvPr>
          <p:cNvSpPr/>
          <p:nvPr/>
        </p:nvSpPr>
        <p:spPr>
          <a:xfrm flipH="1" flipV="1">
            <a:off x="3009529" y="2769833"/>
            <a:ext cx="843378" cy="9232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5C5D284C-DC53-496B-B786-A8A4B43A524F}"/>
              </a:ext>
            </a:extLst>
          </p:cNvPr>
          <p:cNvPicPr>
            <a:picLocks noChangeAspect="1"/>
          </p:cNvPicPr>
          <p:nvPr/>
        </p:nvPicPr>
        <p:blipFill rotWithShape="1">
          <a:blip r:embed="rId5"/>
          <a:srcRect l="66917" t="35692" r="13932" b="24177"/>
          <a:stretch/>
        </p:blipFill>
        <p:spPr>
          <a:xfrm>
            <a:off x="5703395" y="1975062"/>
            <a:ext cx="3526532" cy="1954689"/>
          </a:xfrm>
          <a:prstGeom prst="rect">
            <a:avLst/>
          </a:prstGeom>
        </p:spPr>
      </p:pic>
      <p:pic>
        <p:nvPicPr>
          <p:cNvPr id="17" name="Picture 16">
            <a:extLst>
              <a:ext uri="{FF2B5EF4-FFF2-40B4-BE49-F238E27FC236}">
                <a16:creationId xmlns:a16="http://schemas.microsoft.com/office/drawing/2014/main" id="{4F76B49D-1046-457E-8E7A-B69269149F6E}"/>
              </a:ext>
            </a:extLst>
          </p:cNvPr>
          <p:cNvPicPr>
            <a:picLocks noChangeAspect="1"/>
          </p:cNvPicPr>
          <p:nvPr/>
        </p:nvPicPr>
        <p:blipFill>
          <a:blip r:embed="rId3"/>
          <a:stretch>
            <a:fillRect/>
          </a:stretch>
        </p:blipFill>
        <p:spPr>
          <a:xfrm>
            <a:off x="3308258" y="4174886"/>
            <a:ext cx="3823624" cy="2143070"/>
          </a:xfrm>
          <a:prstGeom prst="rect">
            <a:avLst/>
          </a:prstGeom>
        </p:spPr>
      </p:pic>
      <p:sp>
        <p:nvSpPr>
          <p:cNvPr id="27" name="Rectangle 26">
            <a:extLst>
              <a:ext uri="{FF2B5EF4-FFF2-40B4-BE49-F238E27FC236}">
                <a16:creationId xmlns:a16="http://schemas.microsoft.com/office/drawing/2014/main" id="{E0915BF6-A951-4231-90A9-3072B540C459}"/>
              </a:ext>
            </a:extLst>
          </p:cNvPr>
          <p:cNvSpPr/>
          <p:nvPr/>
        </p:nvSpPr>
        <p:spPr>
          <a:xfrm flipV="1">
            <a:off x="7066625" y="2823445"/>
            <a:ext cx="1279162" cy="9409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6ACE068B-F7B6-4911-A9BE-4C9E88047915}"/>
              </a:ext>
            </a:extLst>
          </p:cNvPr>
          <p:cNvPicPr>
            <a:picLocks noChangeAspect="1"/>
          </p:cNvPicPr>
          <p:nvPr/>
        </p:nvPicPr>
        <p:blipFill>
          <a:blip r:embed="rId6"/>
          <a:stretch>
            <a:fillRect/>
          </a:stretch>
        </p:blipFill>
        <p:spPr>
          <a:xfrm>
            <a:off x="3382392" y="4308583"/>
            <a:ext cx="3644284" cy="1911509"/>
          </a:xfrm>
          <a:prstGeom prst="rect">
            <a:avLst/>
          </a:prstGeom>
        </p:spPr>
      </p:pic>
      <p:sp>
        <p:nvSpPr>
          <p:cNvPr id="11" name="Rectangle 10">
            <a:extLst>
              <a:ext uri="{FF2B5EF4-FFF2-40B4-BE49-F238E27FC236}">
                <a16:creationId xmlns:a16="http://schemas.microsoft.com/office/drawing/2014/main" id="{BB037A6E-2802-4779-B1B6-A8D7DA961443}"/>
              </a:ext>
            </a:extLst>
          </p:cNvPr>
          <p:cNvSpPr/>
          <p:nvPr/>
        </p:nvSpPr>
        <p:spPr>
          <a:xfrm flipV="1">
            <a:off x="4864963" y="5539978"/>
            <a:ext cx="2015231" cy="4696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Arrow Connector 14">
            <a:extLst>
              <a:ext uri="{FF2B5EF4-FFF2-40B4-BE49-F238E27FC236}">
                <a16:creationId xmlns:a16="http://schemas.microsoft.com/office/drawing/2014/main" id="{CC4F398C-ECBB-4957-9047-ADC382CD2210}"/>
              </a:ext>
            </a:extLst>
          </p:cNvPr>
          <p:cNvCxnSpPr>
            <a:cxnSpLocks/>
          </p:cNvCxnSpPr>
          <p:nvPr/>
        </p:nvCxnSpPr>
        <p:spPr>
          <a:xfrm flipH="1">
            <a:off x="3533313" y="1750318"/>
            <a:ext cx="1009285" cy="8970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9AE5536-A9BC-41E3-8874-B4024F2298B4}"/>
              </a:ext>
            </a:extLst>
          </p:cNvPr>
          <p:cNvCxnSpPr>
            <a:cxnSpLocks/>
          </p:cNvCxnSpPr>
          <p:nvPr/>
        </p:nvCxnSpPr>
        <p:spPr>
          <a:xfrm>
            <a:off x="4542598" y="1719230"/>
            <a:ext cx="526552" cy="37316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CB28506-03F0-43DC-8D6E-D6EEDAAF7C63}"/>
              </a:ext>
            </a:extLst>
          </p:cNvPr>
          <p:cNvCxnSpPr>
            <a:cxnSpLocks/>
          </p:cNvCxnSpPr>
          <p:nvPr/>
        </p:nvCxnSpPr>
        <p:spPr>
          <a:xfrm>
            <a:off x="4554245" y="1744961"/>
            <a:ext cx="2337596" cy="11351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87575D3D-653A-48F6-B8FF-E0E4A88E5E48}"/>
              </a:ext>
            </a:extLst>
          </p:cNvPr>
          <p:cNvSpPr>
            <a:spLocks noGrp="1"/>
          </p:cNvSpPr>
          <p:nvPr>
            <p:ph type="sldNum" sz="quarter" idx="12"/>
          </p:nvPr>
        </p:nvSpPr>
        <p:spPr/>
        <p:txBody>
          <a:bodyPr/>
          <a:lstStyle/>
          <a:p>
            <a:fld id="{6F0C9F74-ED7C-44EF-9CFC-67AAF3EFA2FB}" type="slidenum">
              <a:rPr lang="en-GB" smtClean="0"/>
              <a:t>65</a:t>
            </a:fld>
            <a:endParaRPr lang="en-GB"/>
          </a:p>
        </p:txBody>
      </p:sp>
    </p:spTree>
    <p:extLst>
      <p:ext uri="{BB962C8B-B14F-4D97-AF65-F5344CB8AC3E}">
        <p14:creationId xmlns:p14="http://schemas.microsoft.com/office/powerpoint/2010/main" val="17302264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53593" y="314969"/>
            <a:ext cx="9001125" cy="785813"/>
          </a:xfrm>
        </p:spPr>
        <p:txBody>
          <a:bodyPr/>
          <a:lstStyle/>
          <a:p>
            <a:r>
              <a:rPr lang="en-US" sz="2800" b="1">
                <a:solidFill>
                  <a:srgbClr val="92D050"/>
                </a:solidFill>
                <a:latin typeface="+mn-lt"/>
              </a:rPr>
              <a:t>How To Complete Validations For Skills</a:t>
            </a:r>
            <a:r>
              <a:rPr lang="en-GB" sz="2800" b="1">
                <a:solidFill>
                  <a:srgbClr val="92D050"/>
                </a:solidFill>
                <a:latin typeface="+mn-lt"/>
              </a:rPr>
              <a:t>?</a:t>
            </a:r>
          </a:p>
        </p:txBody>
      </p:sp>
      <p:sp>
        <p:nvSpPr>
          <p:cNvPr id="22" name="TextBox 21">
            <a:extLst>
              <a:ext uri="{FF2B5EF4-FFF2-40B4-BE49-F238E27FC236}">
                <a16:creationId xmlns:a16="http://schemas.microsoft.com/office/drawing/2014/main" id="{851DC085-B38B-4F91-9923-62E54E8D6D2B}"/>
              </a:ext>
            </a:extLst>
          </p:cNvPr>
          <p:cNvSpPr txBox="1"/>
          <p:nvPr/>
        </p:nvSpPr>
        <p:spPr>
          <a:xfrm>
            <a:off x="403890" y="762332"/>
            <a:ext cx="10566522" cy="553998"/>
          </a:xfrm>
          <a:prstGeom prst="rect">
            <a:avLst/>
          </a:prstGeom>
          <a:noFill/>
        </p:spPr>
        <p:txBody>
          <a:bodyPr wrap="square" lIns="91440" tIns="45720" rIns="91440" bIns="45720" rtlCol="0" anchor="t">
            <a:spAutoFit/>
          </a:bodyPr>
          <a:lstStyle/>
          <a:p>
            <a:r>
              <a:rPr lang="en-US" sz="1600"/>
              <a:t>To validate the skills section of a worker's profile, you will need to click on each one to validate.</a:t>
            </a:r>
          </a:p>
          <a:p>
            <a:pPr algn="ctr"/>
            <a:endParaRPr lang="en-US" sz="1400"/>
          </a:p>
        </p:txBody>
      </p:sp>
      <p:sp>
        <p:nvSpPr>
          <p:cNvPr id="6" name="Rectangle 5">
            <a:extLst>
              <a:ext uri="{FF2B5EF4-FFF2-40B4-BE49-F238E27FC236}">
                <a16:creationId xmlns:a16="http://schemas.microsoft.com/office/drawing/2014/main" id="{47D8EEF3-6865-4609-BD94-B415A8FE9252}"/>
              </a:ext>
            </a:extLst>
          </p:cNvPr>
          <p:cNvSpPr/>
          <p:nvPr/>
        </p:nvSpPr>
        <p:spPr>
          <a:xfrm>
            <a:off x="1158847" y="5172333"/>
            <a:ext cx="3872438" cy="954107"/>
          </a:xfrm>
          <a:prstGeom prst="rect">
            <a:avLst/>
          </a:prstGeom>
        </p:spPr>
        <p:txBody>
          <a:bodyPr wrap="square" lIns="91440" tIns="45720" rIns="91440" bIns="45720" anchor="t">
            <a:spAutoFit/>
          </a:bodyPr>
          <a:lstStyle/>
          <a:p>
            <a:pPr algn="ctr"/>
            <a:r>
              <a:rPr lang="en-US" sz="1400"/>
              <a:t>Repeat the process on the work positions.</a:t>
            </a:r>
            <a:endParaRPr lang="en-US" sz="1400">
              <a:cs typeface="Calibri"/>
            </a:endParaRPr>
          </a:p>
          <a:p>
            <a:pPr algn="ctr"/>
            <a:endParaRPr lang="en-US" sz="1400"/>
          </a:p>
          <a:p>
            <a:pPr algn="ctr"/>
            <a:r>
              <a:rPr lang="en-US" sz="1400"/>
              <a:t>You will now see both sections have been updated and the status is </a:t>
            </a:r>
            <a:r>
              <a:rPr lang="en-US" sz="1400">
                <a:solidFill>
                  <a:srgbClr val="00B050"/>
                </a:solidFill>
              </a:rPr>
              <a:t>Pass.</a:t>
            </a:r>
            <a:endParaRPr lang="en-US" sz="1400">
              <a:solidFill>
                <a:srgbClr val="00B050"/>
              </a:solidFill>
              <a:cs typeface="Calibri"/>
            </a:endParaRPr>
          </a:p>
        </p:txBody>
      </p:sp>
      <p:pic>
        <p:nvPicPr>
          <p:cNvPr id="17" name="Picture 16">
            <a:extLst>
              <a:ext uri="{FF2B5EF4-FFF2-40B4-BE49-F238E27FC236}">
                <a16:creationId xmlns:a16="http://schemas.microsoft.com/office/drawing/2014/main" id="{4F76B49D-1046-457E-8E7A-B69269149F6E}"/>
              </a:ext>
            </a:extLst>
          </p:cNvPr>
          <p:cNvPicPr>
            <a:picLocks noChangeAspect="1"/>
          </p:cNvPicPr>
          <p:nvPr/>
        </p:nvPicPr>
        <p:blipFill>
          <a:blip r:embed="rId3"/>
          <a:stretch>
            <a:fillRect/>
          </a:stretch>
        </p:blipFill>
        <p:spPr>
          <a:xfrm>
            <a:off x="1107808" y="1218306"/>
            <a:ext cx="4526229" cy="1642521"/>
          </a:xfrm>
          <a:prstGeom prst="rect">
            <a:avLst/>
          </a:prstGeom>
        </p:spPr>
      </p:pic>
      <p:pic>
        <p:nvPicPr>
          <p:cNvPr id="25" name="Picture 24">
            <a:extLst>
              <a:ext uri="{FF2B5EF4-FFF2-40B4-BE49-F238E27FC236}">
                <a16:creationId xmlns:a16="http://schemas.microsoft.com/office/drawing/2014/main" id="{4127E32C-3411-4386-BB07-A182F89E6240}"/>
              </a:ext>
            </a:extLst>
          </p:cNvPr>
          <p:cNvPicPr>
            <a:picLocks noChangeAspect="1"/>
          </p:cNvPicPr>
          <p:nvPr/>
        </p:nvPicPr>
        <p:blipFill>
          <a:blip r:embed="rId3"/>
          <a:stretch>
            <a:fillRect/>
          </a:stretch>
        </p:blipFill>
        <p:spPr>
          <a:xfrm>
            <a:off x="3039121" y="2952772"/>
            <a:ext cx="4526229" cy="1642521"/>
          </a:xfrm>
          <a:prstGeom prst="rect">
            <a:avLst/>
          </a:prstGeom>
        </p:spPr>
      </p:pic>
      <p:pic>
        <p:nvPicPr>
          <p:cNvPr id="12" name="Picture 11">
            <a:extLst>
              <a:ext uri="{FF2B5EF4-FFF2-40B4-BE49-F238E27FC236}">
                <a16:creationId xmlns:a16="http://schemas.microsoft.com/office/drawing/2014/main" id="{5A4373C0-0FBF-4729-A631-C7FC986B79AD}"/>
              </a:ext>
            </a:extLst>
          </p:cNvPr>
          <p:cNvPicPr>
            <a:picLocks noChangeAspect="1"/>
          </p:cNvPicPr>
          <p:nvPr/>
        </p:nvPicPr>
        <p:blipFill rotWithShape="1">
          <a:blip r:embed="rId4"/>
          <a:srcRect l="66626" t="65112" r="9417" b="16881"/>
          <a:stretch/>
        </p:blipFill>
        <p:spPr>
          <a:xfrm>
            <a:off x="1223095" y="1282576"/>
            <a:ext cx="4299206" cy="1464988"/>
          </a:xfrm>
          <a:prstGeom prst="rect">
            <a:avLst/>
          </a:prstGeom>
        </p:spPr>
      </p:pic>
      <p:sp>
        <p:nvSpPr>
          <p:cNvPr id="19" name="Rectangle 18">
            <a:extLst>
              <a:ext uri="{FF2B5EF4-FFF2-40B4-BE49-F238E27FC236}">
                <a16:creationId xmlns:a16="http://schemas.microsoft.com/office/drawing/2014/main" id="{C0DC55AF-62A3-47C5-B6DD-C5FFD7E6CD16}"/>
              </a:ext>
            </a:extLst>
          </p:cNvPr>
          <p:cNvSpPr/>
          <p:nvPr/>
        </p:nvSpPr>
        <p:spPr>
          <a:xfrm flipV="1">
            <a:off x="4783842" y="2012421"/>
            <a:ext cx="488272" cy="3437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20CE4AED-EBFC-4345-9343-E75D3AF2445E}"/>
              </a:ext>
            </a:extLst>
          </p:cNvPr>
          <p:cNvPicPr>
            <a:picLocks noChangeAspect="1"/>
          </p:cNvPicPr>
          <p:nvPr/>
        </p:nvPicPr>
        <p:blipFill>
          <a:blip r:embed="rId3"/>
          <a:stretch>
            <a:fillRect/>
          </a:stretch>
        </p:blipFill>
        <p:spPr>
          <a:xfrm>
            <a:off x="5027978" y="4741999"/>
            <a:ext cx="4526229" cy="1642521"/>
          </a:xfrm>
          <a:prstGeom prst="rect">
            <a:avLst/>
          </a:prstGeom>
        </p:spPr>
      </p:pic>
      <p:pic>
        <p:nvPicPr>
          <p:cNvPr id="13" name="Picture 12">
            <a:extLst>
              <a:ext uri="{FF2B5EF4-FFF2-40B4-BE49-F238E27FC236}">
                <a16:creationId xmlns:a16="http://schemas.microsoft.com/office/drawing/2014/main" id="{B78EF181-350B-4551-B957-768E6E50A790}"/>
              </a:ext>
            </a:extLst>
          </p:cNvPr>
          <p:cNvPicPr>
            <a:picLocks noChangeAspect="1"/>
          </p:cNvPicPr>
          <p:nvPr/>
        </p:nvPicPr>
        <p:blipFill>
          <a:blip r:embed="rId5"/>
          <a:stretch>
            <a:fillRect/>
          </a:stretch>
        </p:blipFill>
        <p:spPr>
          <a:xfrm>
            <a:off x="3146524" y="3040692"/>
            <a:ext cx="4299206" cy="1444331"/>
          </a:xfrm>
          <a:prstGeom prst="rect">
            <a:avLst/>
          </a:prstGeom>
        </p:spPr>
      </p:pic>
      <p:sp>
        <p:nvSpPr>
          <p:cNvPr id="28" name="Rectangle 27">
            <a:extLst>
              <a:ext uri="{FF2B5EF4-FFF2-40B4-BE49-F238E27FC236}">
                <a16:creationId xmlns:a16="http://schemas.microsoft.com/office/drawing/2014/main" id="{5E57A768-B4A0-4F14-8911-BC57CDA2D706}"/>
              </a:ext>
            </a:extLst>
          </p:cNvPr>
          <p:cNvSpPr/>
          <p:nvPr/>
        </p:nvSpPr>
        <p:spPr>
          <a:xfrm flipV="1">
            <a:off x="5027978" y="3364479"/>
            <a:ext cx="823920" cy="3437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BACB8AE0-3758-433E-98A1-5B8DBB5D7081}"/>
              </a:ext>
            </a:extLst>
          </p:cNvPr>
          <p:cNvSpPr/>
          <p:nvPr/>
        </p:nvSpPr>
        <p:spPr>
          <a:xfrm flipV="1">
            <a:off x="5051875" y="3790884"/>
            <a:ext cx="1729442" cy="3437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614814D0-3758-4151-80A6-2567A3AC93BA}"/>
              </a:ext>
            </a:extLst>
          </p:cNvPr>
          <p:cNvSpPr/>
          <p:nvPr/>
        </p:nvSpPr>
        <p:spPr>
          <a:xfrm flipV="1">
            <a:off x="6116905" y="4231086"/>
            <a:ext cx="1371327" cy="2381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8FE8B007-5275-43EB-901E-5D6C032414F6}"/>
              </a:ext>
            </a:extLst>
          </p:cNvPr>
          <p:cNvSpPr/>
          <p:nvPr/>
        </p:nvSpPr>
        <p:spPr>
          <a:xfrm flipV="1">
            <a:off x="1269486" y="2013789"/>
            <a:ext cx="531851" cy="3437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8E04D663-99F0-4B23-B021-AF73CCCB89F1}"/>
              </a:ext>
            </a:extLst>
          </p:cNvPr>
          <p:cNvSpPr txBox="1"/>
          <p:nvPr/>
        </p:nvSpPr>
        <p:spPr>
          <a:xfrm>
            <a:off x="7731272" y="2928124"/>
            <a:ext cx="2220863" cy="1323439"/>
          </a:xfrm>
          <a:prstGeom prst="rect">
            <a:avLst/>
          </a:prstGeom>
          <a:noFill/>
          <a:ln>
            <a:noFill/>
          </a:ln>
        </p:spPr>
        <p:txBody>
          <a:bodyPr wrap="square" lIns="91440" tIns="45720" rIns="91440" bIns="45720" rtlCol="0" anchor="t">
            <a:spAutoFit/>
          </a:bodyPr>
          <a:lstStyle/>
          <a:p>
            <a:pPr algn="ctr"/>
            <a:r>
              <a:rPr lang="en-GB" sz="1600"/>
              <a:t>Add any comments</a:t>
            </a:r>
            <a:endParaRPr lang="en-GB" sz="1600">
              <a:cs typeface="Calibri"/>
            </a:endParaRPr>
          </a:p>
          <a:p>
            <a:pPr algn="ctr"/>
            <a:endParaRPr lang="en-GB" sz="1600">
              <a:cs typeface="Calibri"/>
            </a:endParaRPr>
          </a:p>
          <a:p>
            <a:pPr algn="ctr"/>
            <a:r>
              <a:rPr lang="en-GB" sz="1600"/>
              <a:t>Click on </a:t>
            </a:r>
            <a:endParaRPr lang="en-GB" sz="1600">
              <a:cs typeface="Calibri"/>
            </a:endParaRPr>
          </a:p>
          <a:p>
            <a:pPr algn="ctr"/>
            <a:r>
              <a:rPr lang="en-GB" sz="1600"/>
              <a:t>'Create</a:t>
            </a:r>
            <a:endParaRPr lang="en-GB" sz="1600">
              <a:cs typeface="Calibri"/>
            </a:endParaRPr>
          </a:p>
          <a:p>
            <a:pPr algn="ctr"/>
            <a:r>
              <a:rPr lang="en-GB" sz="1600"/>
              <a:t>Validation record'.</a:t>
            </a:r>
            <a:endParaRPr lang="en-GB" sz="1600">
              <a:cs typeface="Calibri"/>
            </a:endParaRPr>
          </a:p>
        </p:txBody>
      </p:sp>
      <p:cxnSp>
        <p:nvCxnSpPr>
          <p:cNvPr id="32" name="Straight Arrow Connector 31">
            <a:extLst>
              <a:ext uri="{FF2B5EF4-FFF2-40B4-BE49-F238E27FC236}">
                <a16:creationId xmlns:a16="http://schemas.microsoft.com/office/drawing/2014/main" id="{3A3614A3-4415-4F27-BCD2-05D1D1CDFED3}"/>
              </a:ext>
            </a:extLst>
          </p:cNvPr>
          <p:cNvCxnSpPr/>
          <p:nvPr/>
        </p:nvCxnSpPr>
        <p:spPr>
          <a:xfrm flipH="1">
            <a:off x="5304138" y="1082971"/>
            <a:ext cx="412863" cy="9058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70C0158-F92F-413A-A583-1FBD599132B1}"/>
              </a:ext>
            </a:extLst>
          </p:cNvPr>
          <p:cNvCxnSpPr>
            <a:cxnSpLocks/>
          </p:cNvCxnSpPr>
          <p:nvPr/>
        </p:nvCxnSpPr>
        <p:spPr>
          <a:xfrm flipH="1">
            <a:off x="6813709" y="3287198"/>
            <a:ext cx="1240600" cy="4983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F920273-6B8C-4FCB-962C-529F0CBD99F2}"/>
              </a:ext>
            </a:extLst>
          </p:cNvPr>
          <p:cNvCxnSpPr>
            <a:cxnSpLocks/>
          </p:cNvCxnSpPr>
          <p:nvPr/>
        </p:nvCxnSpPr>
        <p:spPr>
          <a:xfrm>
            <a:off x="2810804" y="3599085"/>
            <a:ext cx="209755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EF31B177-C494-4E82-B15B-47D0CD14D923}"/>
              </a:ext>
            </a:extLst>
          </p:cNvPr>
          <p:cNvSpPr/>
          <p:nvPr/>
        </p:nvSpPr>
        <p:spPr>
          <a:xfrm>
            <a:off x="404215" y="3421552"/>
            <a:ext cx="2552319" cy="1169551"/>
          </a:xfrm>
          <a:prstGeom prst="rect">
            <a:avLst/>
          </a:prstGeom>
        </p:spPr>
        <p:txBody>
          <a:bodyPr wrap="square" lIns="91440" tIns="45720" rIns="91440" bIns="45720" anchor="t">
            <a:spAutoFit/>
          </a:bodyPr>
          <a:lstStyle/>
          <a:p>
            <a:pPr algn="ctr"/>
            <a:r>
              <a:rPr lang="en-US" sz="1400"/>
              <a:t>Pass the worker. </a:t>
            </a:r>
          </a:p>
          <a:p>
            <a:pPr algn="ctr"/>
            <a:r>
              <a:rPr lang="en-US" sz="1400"/>
              <a:t>If you click fail the worker will not be able to be placed out into work. This would be a decline in the interview process.</a:t>
            </a:r>
            <a:endParaRPr lang="en-US" sz="1400">
              <a:cs typeface="Calibri"/>
            </a:endParaRPr>
          </a:p>
        </p:txBody>
      </p:sp>
      <p:cxnSp>
        <p:nvCxnSpPr>
          <p:cNvPr id="54" name="Straight Arrow Connector 53">
            <a:extLst>
              <a:ext uri="{FF2B5EF4-FFF2-40B4-BE49-F238E27FC236}">
                <a16:creationId xmlns:a16="http://schemas.microsoft.com/office/drawing/2014/main" id="{96CE85CC-0B21-4683-9462-C2B35F3712D5}"/>
              </a:ext>
            </a:extLst>
          </p:cNvPr>
          <p:cNvCxnSpPr>
            <a:cxnSpLocks/>
          </p:cNvCxnSpPr>
          <p:nvPr/>
        </p:nvCxnSpPr>
        <p:spPr>
          <a:xfrm flipH="1">
            <a:off x="6981285" y="3858481"/>
            <a:ext cx="1073024" cy="3568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7" name="Picture 56">
            <a:extLst>
              <a:ext uri="{FF2B5EF4-FFF2-40B4-BE49-F238E27FC236}">
                <a16:creationId xmlns:a16="http://schemas.microsoft.com/office/drawing/2014/main" id="{76F4E047-27AC-4C80-890E-B8DB4124EA13}"/>
              </a:ext>
            </a:extLst>
          </p:cNvPr>
          <p:cNvPicPr>
            <a:picLocks noChangeAspect="1"/>
          </p:cNvPicPr>
          <p:nvPr/>
        </p:nvPicPr>
        <p:blipFill>
          <a:blip r:embed="rId6"/>
          <a:stretch>
            <a:fillRect/>
          </a:stretch>
        </p:blipFill>
        <p:spPr>
          <a:xfrm>
            <a:off x="5106755" y="4862892"/>
            <a:ext cx="4358416" cy="1425063"/>
          </a:xfrm>
          <a:prstGeom prst="rect">
            <a:avLst/>
          </a:prstGeom>
        </p:spPr>
      </p:pic>
      <p:sp>
        <p:nvSpPr>
          <p:cNvPr id="23" name="Rectangle 22">
            <a:extLst>
              <a:ext uri="{FF2B5EF4-FFF2-40B4-BE49-F238E27FC236}">
                <a16:creationId xmlns:a16="http://schemas.microsoft.com/office/drawing/2014/main" id="{01C8058E-2BBC-4F4B-BDB5-7A583656AD25}"/>
              </a:ext>
            </a:extLst>
          </p:cNvPr>
          <p:cNvSpPr/>
          <p:nvPr/>
        </p:nvSpPr>
        <p:spPr>
          <a:xfrm flipV="1">
            <a:off x="8008987" y="5556567"/>
            <a:ext cx="1299355" cy="3125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D78EB324-9810-4183-8C0F-F32CBE3B9108}"/>
              </a:ext>
            </a:extLst>
          </p:cNvPr>
          <p:cNvSpPr/>
          <p:nvPr/>
        </p:nvSpPr>
        <p:spPr>
          <a:xfrm flipV="1">
            <a:off x="8019261" y="5910484"/>
            <a:ext cx="1299355" cy="3125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Arrow Connector 26">
            <a:extLst>
              <a:ext uri="{FF2B5EF4-FFF2-40B4-BE49-F238E27FC236}">
                <a16:creationId xmlns:a16="http://schemas.microsoft.com/office/drawing/2014/main" id="{077BF694-8FCA-44D4-8E5E-D81867B08DAE}"/>
              </a:ext>
            </a:extLst>
          </p:cNvPr>
          <p:cNvCxnSpPr>
            <a:cxnSpLocks/>
          </p:cNvCxnSpPr>
          <p:nvPr/>
        </p:nvCxnSpPr>
        <p:spPr>
          <a:xfrm>
            <a:off x="4623371" y="5910484"/>
            <a:ext cx="338561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396B2782-1259-41D4-AC42-3B91A900E87C}"/>
              </a:ext>
            </a:extLst>
          </p:cNvPr>
          <p:cNvSpPr>
            <a:spLocks noGrp="1"/>
          </p:cNvSpPr>
          <p:nvPr>
            <p:ph type="sldNum" sz="quarter" idx="12"/>
          </p:nvPr>
        </p:nvSpPr>
        <p:spPr/>
        <p:txBody>
          <a:bodyPr/>
          <a:lstStyle/>
          <a:p>
            <a:fld id="{6F0C9F74-ED7C-44EF-9CFC-67AAF3EFA2FB}" type="slidenum">
              <a:rPr lang="en-GB" smtClean="0"/>
              <a:t>66</a:t>
            </a:fld>
            <a:endParaRPr lang="en-GB"/>
          </a:p>
        </p:txBody>
      </p:sp>
    </p:spTree>
    <p:extLst>
      <p:ext uri="{BB962C8B-B14F-4D97-AF65-F5344CB8AC3E}">
        <p14:creationId xmlns:p14="http://schemas.microsoft.com/office/powerpoint/2010/main" val="24457702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3309D7-42B4-4478-B859-7D869E2A0278}"/>
              </a:ext>
            </a:extLst>
          </p:cNvPr>
          <p:cNvPicPr>
            <a:picLocks noChangeAspect="1"/>
          </p:cNvPicPr>
          <p:nvPr/>
        </p:nvPicPr>
        <p:blipFill>
          <a:blip r:embed="rId3"/>
          <a:stretch>
            <a:fillRect/>
          </a:stretch>
        </p:blipFill>
        <p:spPr>
          <a:xfrm>
            <a:off x="1021714" y="1240013"/>
            <a:ext cx="5343966" cy="1619435"/>
          </a:xfrm>
          <a:prstGeom prst="rect">
            <a:avLst/>
          </a:prstGeom>
        </p:spPr>
      </p:pic>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924595" y="72653"/>
            <a:ext cx="10288988" cy="925512"/>
          </a:xfrm>
        </p:spPr>
        <p:txBody>
          <a:bodyPr/>
          <a:lstStyle/>
          <a:p>
            <a:r>
              <a:rPr lang="en-US" sz="2800" b="1">
                <a:solidFill>
                  <a:srgbClr val="92D050"/>
                </a:solidFill>
                <a:latin typeface="Calibri"/>
                <a:cs typeface="Calibri"/>
              </a:rPr>
              <a:t>How To Validate The Workers Personal Information And Employment Status</a:t>
            </a:r>
            <a:r>
              <a:rPr lang="en-GB" sz="2800" b="1">
                <a:solidFill>
                  <a:srgbClr val="92D050"/>
                </a:solidFill>
                <a:latin typeface="Calibri"/>
                <a:cs typeface="Calibri"/>
              </a:rPr>
              <a:t>?</a:t>
            </a:r>
          </a:p>
        </p:txBody>
      </p:sp>
      <p:sp>
        <p:nvSpPr>
          <p:cNvPr id="22" name="TextBox 21">
            <a:extLst>
              <a:ext uri="{FF2B5EF4-FFF2-40B4-BE49-F238E27FC236}">
                <a16:creationId xmlns:a16="http://schemas.microsoft.com/office/drawing/2014/main" id="{851DC085-B38B-4F91-9923-62E54E8D6D2B}"/>
              </a:ext>
            </a:extLst>
          </p:cNvPr>
          <p:cNvSpPr txBox="1"/>
          <p:nvPr/>
        </p:nvSpPr>
        <p:spPr>
          <a:xfrm>
            <a:off x="978417" y="892992"/>
            <a:ext cx="8486271" cy="307777"/>
          </a:xfrm>
          <a:prstGeom prst="rect">
            <a:avLst/>
          </a:prstGeom>
          <a:noFill/>
        </p:spPr>
        <p:txBody>
          <a:bodyPr wrap="square" lIns="91440" tIns="45720" rIns="91440" bIns="45720" rtlCol="0" anchor="t">
            <a:spAutoFit/>
          </a:bodyPr>
          <a:lstStyle/>
          <a:p>
            <a:r>
              <a:rPr lang="en-US" sz="1400"/>
              <a:t>This is the same process as validating the skills section, but you will have to do your check list before you click pass.</a:t>
            </a:r>
            <a:endParaRPr lang="en-US" sz="1400" b="1"/>
          </a:p>
        </p:txBody>
      </p:sp>
      <p:sp>
        <p:nvSpPr>
          <p:cNvPr id="6" name="TextBox 5">
            <a:extLst>
              <a:ext uri="{FF2B5EF4-FFF2-40B4-BE49-F238E27FC236}">
                <a16:creationId xmlns:a16="http://schemas.microsoft.com/office/drawing/2014/main" id="{D602B14D-9D9E-48C5-B7F2-8FF93DEB0CAB}"/>
              </a:ext>
            </a:extLst>
          </p:cNvPr>
          <p:cNvSpPr txBox="1"/>
          <p:nvPr/>
        </p:nvSpPr>
        <p:spPr>
          <a:xfrm>
            <a:off x="6623875" y="1508392"/>
            <a:ext cx="3186888" cy="830997"/>
          </a:xfrm>
          <a:prstGeom prst="rect">
            <a:avLst/>
          </a:prstGeom>
          <a:noFill/>
        </p:spPr>
        <p:txBody>
          <a:bodyPr wrap="square" lIns="91440" tIns="45720" rIns="91440" bIns="45720" rtlCol="0" anchor="t">
            <a:spAutoFit/>
          </a:bodyPr>
          <a:lstStyle/>
          <a:p>
            <a:pPr algn="ctr"/>
            <a:r>
              <a:rPr lang="en-US" sz="1600"/>
              <a:t>Click on update for</a:t>
            </a:r>
            <a:endParaRPr lang="en-US" sz="1600">
              <a:cs typeface="Calibri"/>
            </a:endParaRPr>
          </a:p>
          <a:p>
            <a:pPr algn="ctr"/>
            <a:r>
              <a:rPr lang="en-US" sz="1600"/>
              <a:t>personal information and </a:t>
            </a:r>
            <a:endParaRPr lang="en-US" sz="1600">
              <a:cs typeface="Calibri"/>
            </a:endParaRPr>
          </a:p>
          <a:p>
            <a:pPr algn="ctr"/>
            <a:r>
              <a:rPr lang="en-US" sz="1600"/>
              <a:t>employment status.</a:t>
            </a:r>
            <a:endParaRPr lang="en-US" sz="1600">
              <a:cs typeface="Calibri"/>
            </a:endParaRPr>
          </a:p>
        </p:txBody>
      </p:sp>
      <p:sp>
        <p:nvSpPr>
          <p:cNvPr id="15" name="TextBox 14">
            <a:extLst>
              <a:ext uri="{FF2B5EF4-FFF2-40B4-BE49-F238E27FC236}">
                <a16:creationId xmlns:a16="http://schemas.microsoft.com/office/drawing/2014/main" id="{4927BD1F-3B30-4F7A-AEB4-17A955820292}"/>
              </a:ext>
            </a:extLst>
          </p:cNvPr>
          <p:cNvSpPr txBox="1"/>
          <p:nvPr/>
        </p:nvSpPr>
        <p:spPr>
          <a:xfrm>
            <a:off x="4163190" y="3474448"/>
            <a:ext cx="5770484" cy="2893100"/>
          </a:xfrm>
          <a:prstGeom prst="rect">
            <a:avLst/>
          </a:prstGeom>
          <a:noFill/>
        </p:spPr>
        <p:txBody>
          <a:bodyPr wrap="square" lIns="91440" tIns="45720" rIns="91440" bIns="45720" rtlCol="0" anchor="t">
            <a:spAutoFit/>
          </a:bodyPr>
          <a:lstStyle/>
          <a:p>
            <a:pPr algn="ctr"/>
            <a:r>
              <a:rPr lang="en-US" sz="1400"/>
              <a:t>When confirming the validation of the worker you are confirming the following.</a:t>
            </a:r>
          </a:p>
          <a:p>
            <a:pPr algn="ctr"/>
            <a:endParaRPr lang="en-US" sz="1400">
              <a:cs typeface="Calibri" panose="020F0502020204030204"/>
            </a:endParaRPr>
          </a:p>
          <a:p>
            <a:pPr algn="ctr"/>
            <a:endParaRPr lang="en-US" sz="1400">
              <a:cs typeface="Calibri" panose="020F0502020204030204"/>
            </a:endParaRPr>
          </a:p>
          <a:p>
            <a:pPr algn="ctr"/>
            <a:endParaRPr lang="en-US" sz="1400">
              <a:cs typeface="Calibri" panose="020F0502020204030204"/>
            </a:endParaRPr>
          </a:p>
          <a:p>
            <a:pPr algn="ctr"/>
            <a:endParaRPr lang="en-US" sz="1400">
              <a:cs typeface="Calibri" panose="020F0502020204030204"/>
            </a:endParaRPr>
          </a:p>
          <a:p>
            <a:pPr algn="ctr"/>
            <a:endParaRPr lang="en-US" sz="1400">
              <a:cs typeface="Calibri" panose="020F0502020204030204"/>
            </a:endParaRPr>
          </a:p>
          <a:p>
            <a:pPr algn="ctr"/>
            <a:endParaRPr lang="en-US" sz="1400">
              <a:cs typeface="Calibri" panose="020F0502020204030204"/>
            </a:endParaRPr>
          </a:p>
          <a:p>
            <a:pPr algn="ctr"/>
            <a:endParaRPr lang="en-US" sz="1400">
              <a:cs typeface="Calibri" panose="020F0502020204030204"/>
            </a:endParaRPr>
          </a:p>
          <a:p>
            <a:pPr algn="ctr"/>
            <a:endParaRPr lang="en-US" sz="1400">
              <a:cs typeface="Calibri" panose="020F0502020204030204"/>
            </a:endParaRPr>
          </a:p>
          <a:p>
            <a:pPr algn="ctr"/>
            <a:r>
              <a:rPr lang="en-US" sz="1400">
                <a:cs typeface="Calibri" panose="020F0502020204030204"/>
              </a:rPr>
              <a:t>One happy, you can pass the worker, add a comment and then select 'Create validation record'.</a:t>
            </a:r>
            <a:endParaRPr lang="en-US">
              <a:cs typeface="Calibri"/>
            </a:endParaRPr>
          </a:p>
          <a:p>
            <a:pPr algn="ctr"/>
            <a:endParaRPr lang="en-US" sz="1400">
              <a:cs typeface="Calibri" panose="020F0502020204030204"/>
            </a:endParaRPr>
          </a:p>
        </p:txBody>
      </p:sp>
      <p:pic>
        <p:nvPicPr>
          <p:cNvPr id="3" name="Picture 2">
            <a:extLst>
              <a:ext uri="{FF2B5EF4-FFF2-40B4-BE49-F238E27FC236}">
                <a16:creationId xmlns:a16="http://schemas.microsoft.com/office/drawing/2014/main" id="{BECB40E7-836C-4C4E-B50D-3AFDD258518E}"/>
              </a:ext>
            </a:extLst>
          </p:cNvPr>
          <p:cNvPicPr>
            <a:picLocks noChangeAspect="1"/>
          </p:cNvPicPr>
          <p:nvPr/>
        </p:nvPicPr>
        <p:blipFill>
          <a:blip r:embed="rId4"/>
          <a:stretch>
            <a:fillRect/>
          </a:stretch>
        </p:blipFill>
        <p:spPr>
          <a:xfrm>
            <a:off x="1102574" y="1316146"/>
            <a:ext cx="5202762" cy="1455546"/>
          </a:xfrm>
          <a:prstGeom prst="rect">
            <a:avLst/>
          </a:prstGeom>
        </p:spPr>
      </p:pic>
      <p:sp>
        <p:nvSpPr>
          <p:cNvPr id="37" name="Rectangle 36">
            <a:extLst>
              <a:ext uri="{FF2B5EF4-FFF2-40B4-BE49-F238E27FC236}">
                <a16:creationId xmlns:a16="http://schemas.microsoft.com/office/drawing/2014/main" id="{8E7FA2DD-BF21-4B13-9A1B-34148EDF2596}"/>
              </a:ext>
            </a:extLst>
          </p:cNvPr>
          <p:cNvSpPr/>
          <p:nvPr/>
        </p:nvSpPr>
        <p:spPr>
          <a:xfrm>
            <a:off x="1178928" y="2063077"/>
            <a:ext cx="2169110" cy="2408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C4C55A9-7A9C-4420-8BD5-6C6D8055F144}"/>
              </a:ext>
            </a:extLst>
          </p:cNvPr>
          <p:cNvSpPr/>
          <p:nvPr/>
        </p:nvSpPr>
        <p:spPr>
          <a:xfrm>
            <a:off x="1178928" y="2429757"/>
            <a:ext cx="2169110" cy="2533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51F6B968-89C4-44FA-A545-FDAABF5C3B67}"/>
              </a:ext>
            </a:extLst>
          </p:cNvPr>
          <p:cNvGrpSpPr/>
          <p:nvPr/>
        </p:nvGrpSpPr>
        <p:grpSpPr>
          <a:xfrm>
            <a:off x="978416" y="2984394"/>
            <a:ext cx="3044261" cy="3201811"/>
            <a:chOff x="1021712" y="2923780"/>
            <a:chExt cx="3044261" cy="3201811"/>
          </a:xfrm>
        </p:grpSpPr>
        <p:pic>
          <p:nvPicPr>
            <p:cNvPr id="13" name="Picture 12">
              <a:extLst>
                <a:ext uri="{FF2B5EF4-FFF2-40B4-BE49-F238E27FC236}">
                  <a16:creationId xmlns:a16="http://schemas.microsoft.com/office/drawing/2014/main" id="{A4943B8F-57C7-4EC3-93CF-A68B61F9E10D}"/>
                </a:ext>
              </a:extLst>
            </p:cNvPr>
            <p:cNvPicPr>
              <a:picLocks noChangeAspect="1"/>
            </p:cNvPicPr>
            <p:nvPr/>
          </p:nvPicPr>
          <p:blipFill>
            <a:blip r:embed="rId3"/>
            <a:stretch>
              <a:fillRect/>
            </a:stretch>
          </p:blipFill>
          <p:spPr>
            <a:xfrm>
              <a:off x="1021712" y="2923780"/>
              <a:ext cx="3044261" cy="3201811"/>
            </a:xfrm>
            <a:prstGeom prst="rect">
              <a:avLst/>
            </a:prstGeom>
          </p:spPr>
        </p:pic>
        <p:pic>
          <p:nvPicPr>
            <p:cNvPr id="8" name="Picture 7">
              <a:extLst>
                <a:ext uri="{FF2B5EF4-FFF2-40B4-BE49-F238E27FC236}">
                  <a16:creationId xmlns:a16="http://schemas.microsoft.com/office/drawing/2014/main" id="{2B7A0C74-F492-4199-8226-C220717A9187}"/>
                </a:ext>
              </a:extLst>
            </p:cNvPr>
            <p:cNvPicPr>
              <a:picLocks noChangeAspect="1"/>
            </p:cNvPicPr>
            <p:nvPr/>
          </p:nvPicPr>
          <p:blipFill>
            <a:blip r:embed="rId5"/>
            <a:stretch>
              <a:fillRect/>
            </a:stretch>
          </p:blipFill>
          <p:spPr>
            <a:xfrm>
              <a:off x="1102574" y="2992449"/>
              <a:ext cx="2887377" cy="3005057"/>
            </a:xfrm>
            <a:prstGeom prst="rect">
              <a:avLst/>
            </a:prstGeom>
          </p:spPr>
        </p:pic>
      </p:grpSp>
      <p:sp>
        <p:nvSpPr>
          <p:cNvPr id="17" name="Rectangle 16">
            <a:extLst>
              <a:ext uri="{FF2B5EF4-FFF2-40B4-BE49-F238E27FC236}">
                <a16:creationId xmlns:a16="http://schemas.microsoft.com/office/drawing/2014/main" id="{DC672C27-D934-4400-892B-66BC76E01ACC}"/>
              </a:ext>
            </a:extLst>
          </p:cNvPr>
          <p:cNvSpPr/>
          <p:nvPr/>
        </p:nvSpPr>
        <p:spPr>
          <a:xfrm>
            <a:off x="2993086" y="5851298"/>
            <a:ext cx="944910" cy="1981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B38E31A3-6AEC-4C39-AD9C-5F6FA1D4CE1B}"/>
              </a:ext>
            </a:extLst>
          </p:cNvPr>
          <p:cNvCxnSpPr>
            <a:cxnSpLocks/>
          </p:cNvCxnSpPr>
          <p:nvPr/>
        </p:nvCxnSpPr>
        <p:spPr>
          <a:xfrm flipH="1">
            <a:off x="5844934" y="2116169"/>
            <a:ext cx="1443633" cy="130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E4C7D08-36FD-42E8-88B0-6A9ECA4AB9B4}"/>
              </a:ext>
            </a:extLst>
          </p:cNvPr>
          <p:cNvSpPr/>
          <p:nvPr/>
        </p:nvSpPr>
        <p:spPr>
          <a:xfrm>
            <a:off x="1079427" y="3331502"/>
            <a:ext cx="2823932" cy="10554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E10D1D19-E5C7-446D-8718-6921B8F46706}"/>
              </a:ext>
            </a:extLst>
          </p:cNvPr>
          <p:cNvCxnSpPr>
            <a:cxnSpLocks/>
          </p:cNvCxnSpPr>
          <p:nvPr/>
        </p:nvCxnSpPr>
        <p:spPr>
          <a:xfrm flipH="1">
            <a:off x="3593570" y="3830668"/>
            <a:ext cx="1928542" cy="349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C81FB13-67CC-4F73-A629-9744CA7D3A5E}"/>
              </a:ext>
            </a:extLst>
          </p:cNvPr>
          <p:cNvCxnSpPr>
            <a:cxnSpLocks/>
          </p:cNvCxnSpPr>
          <p:nvPr/>
        </p:nvCxnSpPr>
        <p:spPr>
          <a:xfrm flipH="1">
            <a:off x="4130434" y="5995442"/>
            <a:ext cx="1772678" cy="89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Slide Number Placeholder 11">
            <a:extLst>
              <a:ext uri="{FF2B5EF4-FFF2-40B4-BE49-F238E27FC236}">
                <a16:creationId xmlns:a16="http://schemas.microsoft.com/office/drawing/2014/main" id="{6F6495F6-4E46-47E7-B2E4-93F145BE02ED}"/>
              </a:ext>
            </a:extLst>
          </p:cNvPr>
          <p:cNvSpPr>
            <a:spLocks noGrp="1"/>
          </p:cNvSpPr>
          <p:nvPr>
            <p:ph type="sldNum" sz="quarter" idx="12"/>
          </p:nvPr>
        </p:nvSpPr>
        <p:spPr/>
        <p:txBody>
          <a:bodyPr/>
          <a:lstStyle/>
          <a:p>
            <a:fld id="{6F0C9F74-ED7C-44EF-9CFC-67AAF3EFA2FB}" type="slidenum">
              <a:rPr lang="en-GB" smtClean="0"/>
              <a:t>67</a:t>
            </a:fld>
            <a:endParaRPr lang="en-GB"/>
          </a:p>
        </p:txBody>
      </p:sp>
    </p:spTree>
    <p:extLst>
      <p:ext uri="{BB962C8B-B14F-4D97-AF65-F5344CB8AC3E}">
        <p14:creationId xmlns:p14="http://schemas.microsoft.com/office/powerpoint/2010/main" val="34239436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3309D7-42B4-4478-B859-7D869E2A0278}"/>
              </a:ext>
            </a:extLst>
          </p:cNvPr>
          <p:cNvPicPr>
            <a:picLocks noChangeAspect="1"/>
          </p:cNvPicPr>
          <p:nvPr/>
        </p:nvPicPr>
        <p:blipFill>
          <a:blip r:embed="rId3"/>
          <a:stretch>
            <a:fillRect/>
          </a:stretch>
        </p:blipFill>
        <p:spPr>
          <a:xfrm>
            <a:off x="2423605" y="3909269"/>
            <a:ext cx="5468644" cy="2142329"/>
          </a:xfrm>
          <a:prstGeom prst="rect">
            <a:avLst/>
          </a:prstGeom>
        </p:spPr>
      </p:pic>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30082" y="182403"/>
            <a:ext cx="9001125" cy="423862"/>
          </a:xfrm>
        </p:spPr>
        <p:txBody>
          <a:bodyPr/>
          <a:lstStyle/>
          <a:p>
            <a:r>
              <a:rPr lang="en-US" sz="2800" b="1">
                <a:solidFill>
                  <a:srgbClr val="92D050"/>
                </a:solidFill>
                <a:latin typeface="+mn-lt"/>
              </a:rPr>
              <a:t>How To Make The Worker Compliant</a:t>
            </a:r>
            <a:r>
              <a:rPr lang="en-GB" sz="2800" b="1">
                <a:solidFill>
                  <a:srgbClr val="92D050"/>
                </a:solidFill>
                <a:latin typeface="+mn-lt"/>
              </a:rPr>
              <a:t>?</a:t>
            </a:r>
          </a:p>
        </p:txBody>
      </p:sp>
      <p:sp>
        <p:nvSpPr>
          <p:cNvPr id="22" name="TextBox 21">
            <a:extLst>
              <a:ext uri="{FF2B5EF4-FFF2-40B4-BE49-F238E27FC236}">
                <a16:creationId xmlns:a16="http://schemas.microsoft.com/office/drawing/2014/main" id="{851DC085-B38B-4F91-9923-62E54E8D6D2B}"/>
              </a:ext>
            </a:extLst>
          </p:cNvPr>
          <p:cNvSpPr txBox="1"/>
          <p:nvPr/>
        </p:nvSpPr>
        <p:spPr>
          <a:xfrm>
            <a:off x="935122" y="780424"/>
            <a:ext cx="8486271" cy="584775"/>
          </a:xfrm>
          <a:prstGeom prst="rect">
            <a:avLst/>
          </a:prstGeom>
          <a:noFill/>
        </p:spPr>
        <p:txBody>
          <a:bodyPr wrap="square" lIns="91440" tIns="45720" rIns="91440" bIns="45720" rtlCol="0" anchor="t">
            <a:spAutoFit/>
          </a:bodyPr>
          <a:lstStyle/>
          <a:p>
            <a:r>
              <a:rPr lang="en-US" sz="1600"/>
              <a:t>The last requirement to enable you to place the worker onto an Induction is to confirm if the right to work check outcome adheres to company policy.</a:t>
            </a:r>
            <a:endParaRPr lang="en-US" sz="1600">
              <a:cs typeface="Calibri"/>
            </a:endParaRPr>
          </a:p>
        </p:txBody>
      </p:sp>
      <p:pic>
        <p:nvPicPr>
          <p:cNvPr id="13" name="Picture 12">
            <a:extLst>
              <a:ext uri="{FF2B5EF4-FFF2-40B4-BE49-F238E27FC236}">
                <a16:creationId xmlns:a16="http://schemas.microsoft.com/office/drawing/2014/main" id="{A4943B8F-57C7-4EC3-93CF-A68B61F9E10D}"/>
              </a:ext>
            </a:extLst>
          </p:cNvPr>
          <p:cNvPicPr>
            <a:picLocks noChangeAspect="1"/>
          </p:cNvPicPr>
          <p:nvPr/>
        </p:nvPicPr>
        <p:blipFill>
          <a:blip r:embed="rId3"/>
          <a:stretch>
            <a:fillRect/>
          </a:stretch>
        </p:blipFill>
        <p:spPr>
          <a:xfrm>
            <a:off x="942485" y="1514962"/>
            <a:ext cx="3620637" cy="1545834"/>
          </a:xfrm>
          <a:prstGeom prst="rect">
            <a:avLst/>
          </a:prstGeom>
        </p:spPr>
      </p:pic>
      <p:pic>
        <p:nvPicPr>
          <p:cNvPr id="4" name="Picture 3">
            <a:extLst>
              <a:ext uri="{FF2B5EF4-FFF2-40B4-BE49-F238E27FC236}">
                <a16:creationId xmlns:a16="http://schemas.microsoft.com/office/drawing/2014/main" id="{153872D0-4DE1-469F-9758-3F055946C3D0}"/>
              </a:ext>
            </a:extLst>
          </p:cNvPr>
          <p:cNvPicPr>
            <a:picLocks noChangeAspect="1"/>
          </p:cNvPicPr>
          <p:nvPr/>
        </p:nvPicPr>
        <p:blipFill>
          <a:blip r:embed="rId4"/>
          <a:stretch>
            <a:fillRect/>
          </a:stretch>
        </p:blipFill>
        <p:spPr>
          <a:xfrm>
            <a:off x="1049663" y="1626491"/>
            <a:ext cx="3442438" cy="1335281"/>
          </a:xfrm>
          <a:prstGeom prst="rect">
            <a:avLst/>
          </a:prstGeom>
        </p:spPr>
      </p:pic>
      <p:sp>
        <p:nvSpPr>
          <p:cNvPr id="37" name="Rectangle 36">
            <a:extLst>
              <a:ext uri="{FF2B5EF4-FFF2-40B4-BE49-F238E27FC236}">
                <a16:creationId xmlns:a16="http://schemas.microsoft.com/office/drawing/2014/main" id="{8E7FA2DD-BF21-4B13-9A1B-34148EDF2596}"/>
              </a:ext>
            </a:extLst>
          </p:cNvPr>
          <p:cNvSpPr/>
          <p:nvPr/>
        </p:nvSpPr>
        <p:spPr>
          <a:xfrm>
            <a:off x="2255390" y="2703146"/>
            <a:ext cx="647608" cy="2408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C4C55A9-7A9C-4420-8BD5-6C6D8055F144}"/>
              </a:ext>
            </a:extLst>
          </p:cNvPr>
          <p:cNvSpPr/>
          <p:nvPr/>
        </p:nvSpPr>
        <p:spPr>
          <a:xfrm>
            <a:off x="2255390" y="2397541"/>
            <a:ext cx="647608" cy="2533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CFD8CC0E-63FF-47E2-A54A-760D4DBF4A8F}"/>
              </a:ext>
            </a:extLst>
          </p:cNvPr>
          <p:cNvPicPr>
            <a:picLocks noChangeAspect="1"/>
          </p:cNvPicPr>
          <p:nvPr/>
        </p:nvPicPr>
        <p:blipFill>
          <a:blip r:embed="rId3"/>
          <a:stretch>
            <a:fillRect/>
          </a:stretch>
        </p:blipFill>
        <p:spPr>
          <a:xfrm>
            <a:off x="5797119" y="1514962"/>
            <a:ext cx="3709413" cy="1545834"/>
          </a:xfrm>
          <a:prstGeom prst="rect">
            <a:avLst/>
          </a:prstGeom>
        </p:spPr>
      </p:pic>
      <p:pic>
        <p:nvPicPr>
          <p:cNvPr id="8" name="Picture 7">
            <a:extLst>
              <a:ext uri="{FF2B5EF4-FFF2-40B4-BE49-F238E27FC236}">
                <a16:creationId xmlns:a16="http://schemas.microsoft.com/office/drawing/2014/main" id="{4B3ABB4A-FBD0-464E-955C-ABD3CDE9877F}"/>
              </a:ext>
            </a:extLst>
          </p:cNvPr>
          <p:cNvPicPr>
            <a:picLocks noChangeAspect="1"/>
          </p:cNvPicPr>
          <p:nvPr/>
        </p:nvPicPr>
        <p:blipFill>
          <a:blip r:embed="rId5"/>
          <a:stretch>
            <a:fillRect/>
          </a:stretch>
        </p:blipFill>
        <p:spPr>
          <a:xfrm>
            <a:off x="5857756" y="1640878"/>
            <a:ext cx="3562037" cy="1320894"/>
          </a:xfrm>
          <a:prstGeom prst="rect">
            <a:avLst/>
          </a:prstGeom>
        </p:spPr>
      </p:pic>
      <p:sp>
        <p:nvSpPr>
          <p:cNvPr id="17" name="Rectangle 16">
            <a:extLst>
              <a:ext uri="{FF2B5EF4-FFF2-40B4-BE49-F238E27FC236}">
                <a16:creationId xmlns:a16="http://schemas.microsoft.com/office/drawing/2014/main" id="{DC672C27-D934-4400-892B-66BC76E01ACC}"/>
              </a:ext>
            </a:extLst>
          </p:cNvPr>
          <p:cNvSpPr/>
          <p:nvPr/>
        </p:nvSpPr>
        <p:spPr>
          <a:xfrm>
            <a:off x="8266683" y="1678297"/>
            <a:ext cx="1164524" cy="6158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8F0C3E8D-0B90-4DB0-909D-DD161D70E292}"/>
              </a:ext>
            </a:extLst>
          </p:cNvPr>
          <p:cNvPicPr>
            <a:picLocks noChangeAspect="1"/>
          </p:cNvPicPr>
          <p:nvPr/>
        </p:nvPicPr>
        <p:blipFill rotWithShape="1">
          <a:blip r:embed="rId6"/>
          <a:srcRect t="16565"/>
          <a:stretch/>
        </p:blipFill>
        <p:spPr>
          <a:xfrm>
            <a:off x="2515579" y="4035105"/>
            <a:ext cx="5214028" cy="1878884"/>
          </a:xfrm>
          <a:prstGeom prst="rect">
            <a:avLst/>
          </a:prstGeom>
        </p:spPr>
      </p:pic>
      <p:cxnSp>
        <p:nvCxnSpPr>
          <p:cNvPr id="26" name="Straight Arrow Connector 25">
            <a:extLst>
              <a:ext uri="{FF2B5EF4-FFF2-40B4-BE49-F238E27FC236}">
                <a16:creationId xmlns:a16="http://schemas.microsoft.com/office/drawing/2014/main" id="{B38E31A3-6AEC-4C39-AD9C-5F6FA1D4CE1B}"/>
              </a:ext>
            </a:extLst>
          </p:cNvPr>
          <p:cNvCxnSpPr>
            <a:cxnSpLocks/>
          </p:cNvCxnSpPr>
          <p:nvPr/>
        </p:nvCxnSpPr>
        <p:spPr>
          <a:xfrm flipV="1">
            <a:off x="2352937" y="4270159"/>
            <a:ext cx="3204484" cy="3373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EE639F9-493C-4434-B9F8-EF854A908E57}"/>
              </a:ext>
            </a:extLst>
          </p:cNvPr>
          <p:cNvSpPr txBox="1"/>
          <p:nvPr/>
        </p:nvSpPr>
        <p:spPr>
          <a:xfrm>
            <a:off x="317925" y="4172251"/>
            <a:ext cx="2026353" cy="1323439"/>
          </a:xfrm>
          <a:prstGeom prst="rect">
            <a:avLst/>
          </a:prstGeom>
          <a:noFill/>
        </p:spPr>
        <p:txBody>
          <a:bodyPr wrap="square" lIns="91440" tIns="45720" rIns="91440" bIns="45720" rtlCol="0" anchor="t">
            <a:spAutoFit/>
          </a:bodyPr>
          <a:lstStyle/>
          <a:p>
            <a:pPr algn="ctr"/>
            <a:r>
              <a:rPr lang="en-US" sz="1600"/>
              <a:t>Once you have click on 'Yes' you will see at the top of the page the worker will turn compliant.</a:t>
            </a:r>
          </a:p>
        </p:txBody>
      </p:sp>
      <p:sp>
        <p:nvSpPr>
          <p:cNvPr id="21" name="Rectangle 20">
            <a:extLst>
              <a:ext uri="{FF2B5EF4-FFF2-40B4-BE49-F238E27FC236}">
                <a16:creationId xmlns:a16="http://schemas.microsoft.com/office/drawing/2014/main" id="{9B98E7E6-F0BB-4284-AD57-248C8DCF5ECF}"/>
              </a:ext>
            </a:extLst>
          </p:cNvPr>
          <p:cNvSpPr/>
          <p:nvPr/>
        </p:nvSpPr>
        <p:spPr>
          <a:xfrm>
            <a:off x="7984223" y="5324484"/>
            <a:ext cx="1853173" cy="531622"/>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0E7F6156-A127-486C-A20E-2E326995D2EF}"/>
              </a:ext>
            </a:extLst>
          </p:cNvPr>
          <p:cNvPicPr>
            <a:picLocks noChangeAspect="1"/>
          </p:cNvPicPr>
          <p:nvPr/>
        </p:nvPicPr>
        <p:blipFill>
          <a:blip r:embed="rId7"/>
          <a:stretch>
            <a:fillRect/>
          </a:stretch>
        </p:blipFill>
        <p:spPr>
          <a:xfrm>
            <a:off x="8082983" y="5392239"/>
            <a:ext cx="1692198" cy="396112"/>
          </a:xfrm>
          <a:prstGeom prst="rect">
            <a:avLst/>
          </a:prstGeom>
          <a:solidFill>
            <a:srgbClr val="59676D"/>
          </a:solidFill>
          <a:ln>
            <a:solidFill>
              <a:srgbClr val="59676D"/>
            </a:solidFill>
          </a:ln>
        </p:spPr>
      </p:pic>
      <p:sp>
        <p:nvSpPr>
          <p:cNvPr id="27" name="TextBox 26">
            <a:extLst>
              <a:ext uri="{FF2B5EF4-FFF2-40B4-BE49-F238E27FC236}">
                <a16:creationId xmlns:a16="http://schemas.microsoft.com/office/drawing/2014/main" id="{F9EBF20C-44D0-4850-B685-81B084E269FE}"/>
              </a:ext>
            </a:extLst>
          </p:cNvPr>
          <p:cNvSpPr txBox="1"/>
          <p:nvPr/>
        </p:nvSpPr>
        <p:spPr>
          <a:xfrm>
            <a:off x="8004817" y="4116272"/>
            <a:ext cx="1853172" cy="1169551"/>
          </a:xfrm>
          <a:prstGeom prst="rect">
            <a:avLst/>
          </a:prstGeom>
          <a:noFill/>
        </p:spPr>
        <p:txBody>
          <a:bodyPr wrap="square" lIns="91440" tIns="45720" rIns="91440" bIns="45720" rtlCol="0" anchor="t">
            <a:spAutoFit/>
          </a:bodyPr>
          <a:lstStyle/>
          <a:p>
            <a:pPr algn="ctr"/>
            <a:r>
              <a:rPr lang="en-US" sz="1400"/>
              <a:t>If you click on 'No' you will see at the top of the page the worker will have failed  compliant.</a:t>
            </a:r>
          </a:p>
        </p:txBody>
      </p:sp>
      <p:sp>
        <p:nvSpPr>
          <p:cNvPr id="20" name="Rectangle 19">
            <a:extLst>
              <a:ext uri="{FF2B5EF4-FFF2-40B4-BE49-F238E27FC236}">
                <a16:creationId xmlns:a16="http://schemas.microsoft.com/office/drawing/2014/main" id="{8D83C8ED-6EF6-4679-BA7B-5265DC3BBFEA}"/>
              </a:ext>
            </a:extLst>
          </p:cNvPr>
          <p:cNvSpPr/>
          <p:nvPr/>
        </p:nvSpPr>
        <p:spPr>
          <a:xfrm>
            <a:off x="5628088" y="4116272"/>
            <a:ext cx="879243" cy="2533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lide Number Placeholder 10">
            <a:extLst>
              <a:ext uri="{FF2B5EF4-FFF2-40B4-BE49-F238E27FC236}">
                <a16:creationId xmlns:a16="http://schemas.microsoft.com/office/drawing/2014/main" id="{CE0D8DC1-1834-4FEB-80B4-6D706A5867CE}"/>
              </a:ext>
            </a:extLst>
          </p:cNvPr>
          <p:cNvSpPr>
            <a:spLocks noGrp="1"/>
          </p:cNvSpPr>
          <p:nvPr>
            <p:ph type="sldNum" sz="quarter" idx="12"/>
          </p:nvPr>
        </p:nvSpPr>
        <p:spPr/>
        <p:txBody>
          <a:bodyPr/>
          <a:lstStyle/>
          <a:p>
            <a:fld id="{6F0C9F74-ED7C-44EF-9CFC-67AAF3EFA2FB}" type="slidenum">
              <a:rPr lang="en-GB" smtClean="0"/>
              <a:t>68</a:t>
            </a:fld>
            <a:endParaRPr lang="en-GB"/>
          </a:p>
        </p:txBody>
      </p:sp>
    </p:spTree>
    <p:extLst>
      <p:ext uri="{BB962C8B-B14F-4D97-AF65-F5344CB8AC3E}">
        <p14:creationId xmlns:p14="http://schemas.microsoft.com/office/powerpoint/2010/main" val="26739166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2308324"/>
          </a:xfrm>
          <a:prstGeom prst="rect">
            <a:avLst/>
          </a:prstGeom>
          <a:noFill/>
        </p:spPr>
        <p:txBody>
          <a:bodyPr wrap="square">
            <a:spAutoFit/>
          </a:bodyPr>
          <a:lstStyle/>
          <a:p>
            <a:r>
              <a:rPr lang="en-US" sz="4800" b="1"/>
              <a:t>LINKING A WORKER TO A JOB CARD</a:t>
            </a:r>
          </a:p>
          <a:p>
            <a:endParaRPr lang="en-GB" sz="4800"/>
          </a:p>
        </p:txBody>
      </p:sp>
      <p:sp>
        <p:nvSpPr>
          <p:cNvPr id="10" name="Slide Number Placeholder 9">
            <a:extLst>
              <a:ext uri="{FF2B5EF4-FFF2-40B4-BE49-F238E27FC236}">
                <a16:creationId xmlns:a16="http://schemas.microsoft.com/office/drawing/2014/main" id="{12180EBF-802B-4BB9-A695-F7EEE3C291B8}"/>
              </a:ext>
            </a:extLst>
          </p:cNvPr>
          <p:cNvSpPr>
            <a:spLocks noGrp="1"/>
          </p:cNvSpPr>
          <p:nvPr>
            <p:ph type="sldNum" sz="quarter" idx="12"/>
          </p:nvPr>
        </p:nvSpPr>
        <p:spPr/>
        <p:txBody>
          <a:bodyPr/>
          <a:lstStyle/>
          <a:p>
            <a:fld id="{6F0C9F74-ED7C-44EF-9CFC-67AAF3EFA2FB}" type="slidenum">
              <a:rPr lang="en-GB" smtClean="0"/>
              <a:t>69</a:t>
            </a:fld>
            <a:endParaRPr lang="en-GB"/>
          </a:p>
        </p:txBody>
      </p:sp>
    </p:spTree>
    <p:extLst>
      <p:ext uri="{BB962C8B-B14F-4D97-AF65-F5344CB8AC3E}">
        <p14:creationId xmlns:p14="http://schemas.microsoft.com/office/powerpoint/2010/main" val="1210402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CA15CC5-032D-49BC-8015-F5B7AE803794}"/>
              </a:ext>
            </a:extLst>
          </p:cNvPr>
          <p:cNvSpPr/>
          <p:nvPr/>
        </p:nvSpPr>
        <p:spPr>
          <a:xfrm>
            <a:off x="598827" y="2164360"/>
            <a:ext cx="8430934" cy="394324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67FFC6C-9568-49EB-A996-2864D91E8E6E}"/>
              </a:ext>
            </a:extLst>
          </p:cNvPr>
          <p:cNvSpPr txBox="1"/>
          <p:nvPr/>
        </p:nvSpPr>
        <p:spPr>
          <a:xfrm>
            <a:off x="394283" y="385894"/>
            <a:ext cx="8430935" cy="523220"/>
          </a:xfrm>
          <a:prstGeom prst="rect">
            <a:avLst/>
          </a:prstGeom>
          <a:noFill/>
        </p:spPr>
        <p:txBody>
          <a:bodyPr wrap="square" rtlCol="0">
            <a:spAutoFit/>
          </a:bodyPr>
          <a:lstStyle/>
          <a:p>
            <a:r>
              <a:rPr lang="en-GB" sz="2800" b="1">
                <a:solidFill>
                  <a:srgbClr val="92D050"/>
                </a:solidFill>
              </a:rPr>
              <a:t>How Do I View &amp; Action Weekly Guarantees?</a:t>
            </a:r>
          </a:p>
        </p:txBody>
      </p:sp>
      <p:pic>
        <p:nvPicPr>
          <p:cNvPr id="4" name="Picture 3">
            <a:extLst>
              <a:ext uri="{FF2B5EF4-FFF2-40B4-BE49-F238E27FC236}">
                <a16:creationId xmlns:a16="http://schemas.microsoft.com/office/drawing/2014/main" id="{70ACB4BD-6908-4620-A700-2C74BC2D7A11}"/>
              </a:ext>
            </a:extLst>
          </p:cNvPr>
          <p:cNvPicPr>
            <a:picLocks noChangeAspect="1"/>
          </p:cNvPicPr>
          <p:nvPr/>
        </p:nvPicPr>
        <p:blipFill>
          <a:blip r:embed="rId2"/>
          <a:stretch>
            <a:fillRect/>
          </a:stretch>
        </p:blipFill>
        <p:spPr>
          <a:xfrm>
            <a:off x="693416" y="2281806"/>
            <a:ext cx="8207303" cy="3724711"/>
          </a:xfrm>
          <a:prstGeom prst="rect">
            <a:avLst/>
          </a:prstGeom>
        </p:spPr>
      </p:pic>
      <p:sp>
        <p:nvSpPr>
          <p:cNvPr id="2" name="Rectangle 1">
            <a:extLst>
              <a:ext uri="{FF2B5EF4-FFF2-40B4-BE49-F238E27FC236}">
                <a16:creationId xmlns:a16="http://schemas.microsoft.com/office/drawing/2014/main" id="{7E37BEF7-714B-4380-855E-B44BBDA9E6BE}"/>
              </a:ext>
            </a:extLst>
          </p:cNvPr>
          <p:cNvSpPr/>
          <p:nvPr/>
        </p:nvSpPr>
        <p:spPr>
          <a:xfrm>
            <a:off x="7134186" y="5727408"/>
            <a:ext cx="1677265" cy="2791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3687EC9E-1ED0-4A82-A27D-149CDDD89EEA}"/>
              </a:ext>
            </a:extLst>
          </p:cNvPr>
          <p:cNvCxnSpPr>
            <a:cxnSpLocks/>
          </p:cNvCxnSpPr>
          <p:nvPr/>
        </p:nvCxnSpPr>
        <p:spPr>
          <a:xfrm>
            <a:off x="8100884" y="1658526"/>
            <a:ext cx="0" cy="39897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C4AFBB7-E249-464A-A305-0040E62CFE14}"/>
              </a:ext>
            </a:extLst>
          </p:cNvPr>
          <p:cNvSpPr txBox="1"/>
          <p:nvPr/>
        </p:nvSpPr>
        <p:spPr>
          <a:xfrm>
            <a:off x="512621" y="1073751"/>
            <a:ext cx="9512837" cy="584775"/>
          </a:xfrm>
          <a:prstGeom prst="rect">
            <a:avLst/>
          </a:prstGeom>
          <a:noFill/>
        </p:spPr>
        <p:txBody>
          <a:bodyPr wrap="square" lIns="91440" tIns="45720" rIns="91440" bIns="45720" rtlCol="0" anchor="t">
            <a:spAutoFit/>
          </a:bodyPr>
          <a:lstStyle/>
          <a:p>
            <a:r>
              <a:rPr lang="en-GB" sz="1600"/>
              <a:t>If a weekly guarantee has been granted in error, you will be able to remove it by clicking ‘Revoke Weekly Guarantee. This will remove the weekly guarantee &amp; restore the timesheet to its original state.</a:t>
            </a:r>
          </a:p>
        </p:txBody>
      </p:sp>
      <p:sp>
        <p:nvSpPr>
          <p:cNvPr id="11" name="Slide Number Placeholder 10">
            <a:extLst>
              <a:ext uri="{FF2B5EF4-FFF2-40B4-BE49-F238E27FC236}">
                <a16:creationId xmlns:a16="http://schemas.microsoft.com/office/drawing/2014/main" id="{1FF1F111-3154-4A1B-B63E-8E5001977ABF}"/>
              </a:ext>
            </a:extLst>
          </p:cNvPr>
          <p:cNvSpPr>
            <a:spLocks noGrp="1"/>
          </p:cNvSpPr>
          <p:nvPr>
            <p:ph type="sldNum" sz="quarter" idx="12"/>
          </p:nvPr>
        </p:nvSpPr>
        <p:spPr/>
        <p:txBody>
          <a:bodyPr/>
          <a:lstStyle/>
          <a:p>
            <a:fld id="{6F0C9F74-ED7C-44EF-9CFC-67AAF3EFA2FB}" type="slidenum">
              <a:rPr lang="en-GB" smtClean="0"/>
              <a:t>7</a:t>
            </a:fld>
            <a:endParaRPr lang="en-GB"/>
          </a:p>
        </p:txBody>
      </p:sp>
    </p:spTree>
    <p:extLst>
      <p:ext uri="{BB962C8B-B14F-4D97-AF65-F5344CB8AC3E}">
        <p14:creationId xmlns:p14="http://schemas.microsoft.com/office/powerpoint/2010/main" val="12852214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8840" y="333861"/>
            <a:ext cx="9359900" cy="407988"/>
          </a:xfrm>
        </p:spPr>
        <p:txBody>
          <a:bodyPr/>
          <a:lstStyle/>
          <a:p>
            <a:r>
              <a:rPr lang="en-US" sz="2800" b="1">
                <a:solidFill>
                  <a:srgbClr val="92D050"/>
                </a:solidFill>
                <a:latin typeface="+mn-lt"/>
                <a:cs typeface="Calibri"/>
              </a:rPr>
              <a:t>How To Search For A Worker?</a:t>
            </a:r>
            <a:br>
              <a:rPr lang="en-US" sz="2800" b="1">
                <a:solidFill>
                  <a:srgbClr val="92D050"/>
                </a:solidFill>
                <a:latin typeface="+mn-lt"/>
              </a:rPr>
            </a:br>
            <a:endParaRPr lang="en-GB" sz="2800" b="1">
              <a:solidFill>
                <a:srgbClr val="92D050"/>
              </a:solidFill>
              <a:latin typeface="+mn-lt"/>
            </a:endParaRPr>
          </a:p>
        </p:txBody>
      </p:sp>
      <p:sp>
        <p:nvSpPr>
          <p:cNvPr id="13" name="TextBox 12">
            <a:extLst>
              <a:ext uri="{FF2B5EF4-FFF2-40B4-BE49-F238E27FC236}">
                <a16:creationId xmlns:a16="http://schemas.microsoft.com/office/drawing/2014/main" id="{4782E9A3-5508-4FED-A4DC-38CE369CE9B6}"/>
              </a:ext>
            </a:extLst>
          </p:cNvPr>
          <p:cNvSpPr txBox="1"/>
          <p:nvPr/>
        </p:nvSpPr>
        <p:spPr>
          <a:xfrm>
            <a:off x="817055" y="1093858"/>
            <a:ext cx="8483028" cy="338554"/>
          </a:xfrm>
          <a:prstGeom prst="rect">
            <a:avLst/>
          </a:prstGeom>
          <a:noFill/>
        </p:spPr>
        <p:txBody>
          <a:bodyPr wrap="square" lIns="91440" tIns="45720" rIns="91440" bIns="45720" rtlCol="0" anchor="t">
            <a:spAutoFit/>
          </a:bodyPr>
          <a:lstStyle/>
          <a:p>
            <a:r>
              <a:rPr lang="en-GB" sz="1600"/>
              <a:t>Open Universe go to workers and then search for your worker in the search bar.</a:t>
            </a:r>
          </a:p>
        </p:txBody>
      </p:sp>
      <p:sp>
        <p:nvSpPr>
          <p:cNvPr id="14" name="Rectangle 13">
            <a:extLst>
              <a:ext uri="{FF2B5EF4-FFF2-40B4-BE49-F238E27FC236}">
                <a16:creationId xmlns:a16="http://schemas.microsoft.com/office/drawing/2014/main" id="{CB502E7C-A8C2-4C37-BF4A-752A97F8E8A7}"/>
              </a:ext>
            </a:extLst>
          </p:cNvPr>
          <p:cNvSpPr/>
          <p:nvPr/>
        </p:nvSpPr>
        <p:spPr>
          <a:xfrm>
            <a:off x="863345" y="1665757"/>
            <a:ext cx="6365289" cy="370552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3A19968-63FC-448D-B639-73F80D9076E7}"/>
              </a:ext>
            </a:extLst>
          </p:cNvPr>
          <p:cNvSpPr/>
          <p:nvPr/>
        </p:nvSpPr>
        <p:spPr>
          <a:xfrm flipV="1">
            <a:off x="6222871" y="6135906"/>
            <a:ext cx="1005763" cy="97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9C7A7C2-8640-420C-AAB7-6C899A04893D}"/>
              </a:ext>
            </a:extLst>
          </p:cNvPr>
          <p:cNvSpPr txBox="1"/>
          <p:nvPr/>
        </p:nvSpPr>
        <p:spPr>
          <a:xfrm>
            <a:off x="7728079" y="2486473"/>
            <a:ext cx="2480754" cy="830997"/>
          </a:xfrm>
          <a:prstGeom prst="rect">
            <a:avLst/>
          </a:prstGeom>
          <a:noFill/>
        </p:spPr>
        <p:txBody>
          <a:bodyPr wrap="square" lIns="91440" tIns="45720" rIns="91440" bIns="45720" rtlCol="0" anchor="t">
            <a:spAutoFit/>
          </a:bodyPr>
          <a:lstStyle/>
          <a:p>
            <a:pPr algn="ctr"/>
            <a:r>
              <a:rPr lang="en-GB" sz="1600"/>
              <a:t>Once you have searched for your worker click on their name to open.</a:t>
            </a:r>
            <a:endParaRPr lang="en-GB" sz="1600">
              <a:cs typeface="Calibri" panose="020F0502020204030204"/>
            </a:endParaRPr>
          </a:p>
        </p:txBody>
      </p:sp>
      <p:pic>
        <p:nvPicPr>
          <p:cNvPr id="7" name="Picture 6">
            <a:extLst>
              <a:ext uri="{FF2B5EF4-FFF2-40B4-BE49-F238E27FC236}">
                <a16:creationId xmlns:a16="http://schemas.microsoft.com/office/drawing/2014/main" id="{AA4E0CC5-DF20-460D-BE14-B7547DBF8ED7}"/>
              </a:ext>
            </a:extLst>
          </p:cNvPr>
          <p:cNvPicPr>
            <a:picLocks noChangeAspect="1"/>
          </p:cNvPicPr>
          <p:nvPr/>
        </p:nvPicPr>
        <p:blipFill rotWithShape="1">
          <a:blip r:embed="rId3"/>
          <a:srcRect l="61620" t="7086" r="11858" b="50000"/>
          <a:stretch/>
        </p:blipFill>
        <p:spPr>
          <a:xfrm>
            <a:off x="951645" y="1765655"/>
            <a:ext cx="6175716" cy="3526187"/>
          </a:xfrm>
          <a:prstGeom prst="rect">
            <a:avLst/>
          </a:prstGeom>
        </p:spPr>
      </p:pic>
      <p:sp>
        <p:nvSpPr>
          <p:cNvPr id="21" name="Rectangle 20">
            <a:extLst>
              <a:ext uri="{FF2B5EF4-FFF2-40B4-BE49-F238E27FC236}">
                <a16:creationId xmlns:a16="http://schemas.microsoft.com/office/drawing/2014/main" id="{090C395B-0D84-4A75-B807-6411628EDCD9}"/>
              </a:ext>
            </a:extLst>
          </p:cNvPr>
          <p:cNvSpPr/>
          <p:nvPr/>
        </p:nvSpPr>
        <p:spPr>
          <a:xfrm>
            <a:off x="3817398" y="1784422"/>
            <a:ext cx="444210" cy="3128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Arrow Connector 23">
            <a:extLst>
              <a:ext uri="{FF2B5EF4-FFF2-40B4-BE49-F238E27FC236}">
                <a16:creationId xmlns:a16="http://schemas.microsoft.com/office/drawing/2014/main" id="{02AB6644-A800-4D1B-B431-F5C4E9687179}"/>
              </a:ext>
            </a:extLst>
          </p:cNvPr>
          <p:cNvCxnSpPr>
            <a:cxnSpLocks/>
          </p:cNvCxnSpPr>
          <p:nvPr/>
        </p:nvCxnSpPr>
        <p:spPr>
          <a:xfrm>
            <a:off x="3231472" y="1566158"/>
            <a:ext cx="585926" cy="5999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F0EEE57-79BE-4EA6-B249-4BF1D08FE625}"/>
              </a:ext>
            </a:extLst>
          </p:cNvPr>
          <p:cNvCxnSpPr>
            <a:cxnSpLocks/>
          </p:cNvCxnSpPr>
          <p:nvPr/>
        </p:nvCxnSpPr>
        <p:spPr>
          <a:xfrm flipH="1">
            <a:off x="2095859" y="1586893"/>
            <a:ext cx="1145970" cy="32241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6924DCC-9039-49D8-8001-60FBDE917F01}"/>
              </a:ext>
            </a:extLst>
          </p:cNvPr>
          <p:cNvSpPr/>
          <p:nvPr/>
        </p:nvSpPr>
        <p:spPr>
          <a:xfrm>
            <a:off x="1097899" y="4893846"/>
            <a:ext cx="1260629" cy="3151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4A631163-C503-4E77-881F-8BFD8E0CBE9D}"/>
              </a:ext>
            </a:extLst>
          </p:cNvPr>
          <p:cNvSpPr/>
          <p:nvPr/>
        </p:nvSpPr>
        <p:spPr>
          <a:xfrm>
            <a:off x="3855855" y="2116015"/>
            <a:ext cx="1504710" cy="3128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3354138-D3A0-4961-8810-A05D046C6635}"/>
              </a:ext>
            </a:extLst>
          </p:cNvPr>
          <p:cNvSpPr/>
          <p:nvPr/>
        </p:nvSpPr>
        <p:spPr>
          <a:xfrm>
            <a:off x="4238972" y="3995428"/>
            <a:ext cx="5804772" cy="236775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a:extLst>
              <a:ext uri="{FF2B5EF4-FFF2-40B4-BE49-F238E27FC236}">
                <a16:creationId xmlns:a16="http://schemas.microsoft.com/office/drawing/2014/main" id="{CD20BAF8-02AC-450F-A798-DF8314FE4FFC}"/>
              </a:ext>
            </a:extLst>
          </p:cNvPr>
          <p:cNvPicPr>
            <a:picLocks noChangeAspect="1"/>
          </p:cNvPicPr>
          <p:nvPr/>
        </p:nvPicPr>
        <p:blipFill rotWithShape="1">
          <a:blip r:embed="rId4"/>
          <a:srcRect t="13526"/>
          <a:stretch/>
        </p:blipFill>
        <p:spPr>
          <a:xfrm>
            <a:off x="4307033" y="4083969"/>
            <a:ext cx="5668650" cy="2199218"/>
          </a:xfrm>
          <a:prstGeom prst="rect">
            <a:avLst/>
          </a:prstGeom>
        </p:spPr>
      </p:pic>
      <p:cxnSp>
        <p:nvCxnSpPr>
          <p:cNvPr id="29" name="Straight Arrow Connector 28">
            <a:extLst>
              <a:ext uri="{FF2B5EF4-FFF2-40B4-BE49-F238E27FC236}">
                <a16:creationId xmlns:a16="http://schemas.microsoft.com/office/drawing/2014/main" id="{8C5F88BF-FBE0-4620-9879-4C3808DC90C1}"/>
              </a:ext>
            </a:extLst>
          </p:cNvPr>
          <p:cNvCxnSpPr>
            <a:cxnSpLocks/>
          </p:cNvCxnSpPr>
          <p:nvPr/>
        </p:nvCxnSpPr>
        <p:spPr>
          <a:xfrm flipH="1">
            <a:off x="6096000" y="2998999"/>
            <a:ext cx="1823874" cy="18300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1EB960BB-BFA1-445A-A50F-4970D8E6694C}"/>
              </a:ext>
            </a:extLst>
          </p:cNvPr>
          <p:cNvSpPr>
            <a:spLocks noGrp="1"/>
          </p:cNvSpPr>
          <p:nvPr>
            <p:ph type="sldNum" sz="quarter" idx="12"/>
          </p:nvPr>
        </p:nvSpPr>
        <p:spPr/>
        <p:txBody>
          <a:bodyPr/>
          <a:lstStyle/>
          <a:p>
            <a:fld id="{6F0C9F74-ED7C-44EF-9CFC-67AAF3EFA2FB}" type="slidenum">
              <a:rPr lang="en-GB" smtClean="0"/>
              <a:t>70</a:t>
            </a:fld>
            <a:endParaRPr lang="en-GB"/>
          </a:p>
        </p:txBody>
      </p:sp>
    </p:spTree>
    <p:extLst>
      <p:ext uri="{BB962C8B-B14F-4D97-AF65-F5344CB8AC3E}">
        <p14:creationId xmlns:p14="http://schemas.microsoft.com/office/powerpoint/2010/main" val="1056127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731796" y="388236"/>
            <a:ext cx="9239250" cy="407988"/>
          </a:xfrm>
        </p:spPr>
        <p:txBody>
          <a:bodyPr/>
          <a:lstStyle/>
          <a:p>
            <a:r>
              <a:rPr lang="en-US" sz="2800" b="1">
                <a:solidFill>
                  <a:srgbClr val="92D050"/>
                </a:solidFill>
                <a:latin typeface="+mn-lt"/>
              </a:rPr>
              <a:t>How To Add And Link Job Card</a:t>
            </a:r>
            <a:r>
              <a:rPr lang="en-GB" sz="2800" b="1">
                <a:solidFill>
                  <a:srgbClr val="92D050"/>
                </a:solidFill>
                <a:latin typeface="+mn-lt"/>
              </a:rPr>
              <a:t>?</a:t>
            </a:r>
          </a:p>
        </p:txBody>
      </p:sp>
      <p:sp>
        <p:nvSpPr>
          <p:cNvPr id="14" name="Rectangle 13">
            <a:extLst>
              <a:ext uri="{FF2B5EF4-FFF2-40B4-BE49-F238E27FC236}">
                <a16:creationId xmlns:a16="http://schemas.microsoft.com/office/drawing/2014/main" id="{CB502E7C-A8C2-4C37-BF4A-752A97F8E8A7}"/>
              </a:ext>
            </a:extLst>
          </p:cNvPr>
          <p:cNvSpPr/>
          <p:nvPr/>
        </p:nvSpPr>
        <p:spPr>
          <a:xfrm>
            <a:off x="731796" y="2046914"/>
            <a:ext cx="6814224" cy="3920253"/>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3A19968-63FC-448D-B639-73F80D9076E7}"/>
              </a:ext>
            </a:extLst>
          </p:cNvPr>
          <p:cNvSpPr/>
          <p:nvPr/>
        </p:nvSpPr>
        <p:spPr>
          <a:xfrm flipV="1">
            <a:off x="6222871" y="6135906"/>
            <a:ext cx="1005763" cy="97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9C7A7C2-8640-420C-AAB7-6C899A04893D}"/>
              </a:ext>
            </a:extLst>
          </p:cNvPr>
          <p:cNvSpPr txBox="1"/>
          <p:nvPr/>
        </p:nvSpPr>
        <p:spPr>
          <a:xfrm>
            <a:off x="7753838" y="2322527"/>
            <a:ext cx="1714870" cy="584775"/>
          </a:xfrm>
          <a:prstGeom prst="rect">
            <a:avLst/>
          </a:prstGeom>
          <a:noFill/>
        </p:spPr>
        <p:txBody>
          <a:bodyPr wrap="square" lIns="91440" tIns="45720" rIns="91440" bIns="45720" rtlCol="0" anchor="t">
            <a:spAutoFit/>
          </a:bodyPr>
          <a:lstStyle/>
          <a:p>
            <a:pPr algn="ctr"/>
            <a:r>
              <a:rPr lang="en-GB" sz="1600"/>
              <a:t>Click on add another job card.</a:t>
            </a:r>
            <a:endParaRPr lang="en-GB" sz="1600">
              <a:cs typeface="Calibri"/>
            </a:endParaRPr>
          </a:p>
        </p:txBody>
      </p:sp>
      <p:pic>
        <p:nvPicPr>
          <p:cNvPr id="8" name="Picture 7">
            <a:extLst>
              <a:ext uri="{FF2B5EF4-FFF2-40B4-BE49-F238E27FC236}">
                <a16:creationId xmlns:a16="http://schemas.microsoft.com/office/drawing/2014/main" id="{A631FA80-5C1D-4D6B-9220-6EF83116FADB}"/>
              </a:ext>
            </a:extLst>
          </p:cNvPr>
          <p:cNvPicPr>
            <a:picLocks noChangeAspect="1"/>
          </p:cNvPicPr>
          <p:nvPr/>
        </p:nvPicPr>
        <p:blipFill rotWithShape="1">
          <a:blip r:embed="rId3"/>
          <a:srcRect t="10636"/>
          <a:stretch/>
        </p:blipFill>
        <p:spPr>
          <a:xfrm>
            <a:off x="837719" y="2172749"/>
            <a:ext cx="6600029" cy="3645040"/>
          </a:xfrm>
          <a:prstGeom prst="rect">
            <a:avLst/>
          </a:prstGeom>
        </p:spPr>
      </p:pic>
      <p:sp>
        <p:nvSpPr>
          <p:cNvPr id="6" name="Rectangle 5">
            <a:extLst>
              <a:ext uri="{FF2B5EF4-FFF2-40B4-BE49-F238E27FC236}">
                <a16:creationId xmlns:a16="http://schemas.microsoft.com/office/drawing/2014/main" id="{46924DCC-9039-49D8-8001-60FBDE917F01}"/>
              </a:ext>
            </a:extLst>
          </p:cNvPr>
          <p:cNvSpPr/>
          <p:nvPr/>
        </p:nvSpPr>
        <p:spPr>
          <a:xfrm>
            <a:off x="3839976" y="3469528"/>
            <a:ext cx="3145286" cy="9893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AFA336A5-0680-4FF2-9B46-0749B56D0A64}"/>
              </a:ext>
            </a:extLst>
          </p:cNvPr>
          <p:cNvCxnSpPr>
            <a:cxnSpLocks/>
          </p:cNvCxnSpPr>
          <p:nvPr/>
        </p:nvCxnSpPr>
        <p:spPr>
          <a:xfrm flipH="1">
            <a:off x="4875853" y="2887684"/>
            <a:ext cx="3214541" cy="14037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077FCCB-9216-449C-8974-9FF471D5A6FC}"/>
              </a:ext>
            </a:extLst>
          </p:cNvPr>
          <p:cNvSpPr/>
          <p:nvPr/>
        </p:nvSpPr>
        <p:spPr>
          <a:xfrm>
            <a:off x="2689934" y="4643021"/>
            <a:ext cx="914400" cy="97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F537AFE-2F60-43A6-8151-E4949B48D242}"/>
              </a:ext>
            </a:extLst>
          </p:cNvPr>
          <p:cNvSpPr/>
          <p:nvPr/>
        </p:nvSpPr>
        <p:spPr>
          <a:xfrm>
            <a:off x="2974019" y="5095783"/>
            <a:ext cx="479395" cy="97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Placeholder 9">
            <a:extLst>
              <a:ext uri="{FF2B5EF4-FFF2-40B4-BE49-F238E27FC236}">
                <a16:creationId xmlns:a16="http://schemas.microsoft.com/office/drawing/2014/main" id="{55BD556F-218D-495E-98CF-CADAB0A0437A}"/>
              </a:ext>
            </a:extLst>
          </p:cNvPr>
          <p:cNvSpPr>
            <a:spLocks noGrp="1"/>
          </p:cNvSpPr>
          <p:nvPr>
            <p:ph type="sldNum" sz="quarter" idx="12"/>
          </p:nvPr>
        </p:nvSpPr>
        <p:spPr/>
        <p:txBody>
          <a:bodyPr/>
          <a:lstStyle/>
          <a:p>
            <a:fld id="{6F0C9F74-ED7C-44EF-9CFC-67AAF3EFA2FB}" type="slidenum">
              <a:rPr lang="en-GB" smtClean="0"/>
              <a:t>71</a:t>
            </a:fld>
            <a:endParaRPr lang="en-GB"/>
          </a:p>
        </p:txBody>
      </p:sp>
    </p:spTree>
    <p:extLst>
      <p:ext uri="{BB962C8B-B14F-4D97-AF65-F5344CB8AC3E}">
        <p14:creationId xmlns:p14="http://schemas.microsoft.com/office/powerpoint/2010/main" val="14839765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19F40E1-5692-4C74-8734-E977C859811B}"/>
              </a:ext>
            </a:extLst>
          </p:cNvPr>
          <p:cNvSpPr/>
          <p:nvPr/>
        </p:nvSpPr>
        <p:spPr>
          <a:xfrm>
            <a:off x="5327038" y="1618742"/>
            <a:ext cx="4088778" cy="206467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53673" y="387959"/>
            <a:ext cx="9239250" cy="407988"/>
          </a:xfrm>
        </p:spPr>
        <p:txBody>
          <a:bodyPr/>
          <a:lstStyle/>
          <a:p>
            <a:r>
              <a:rPr lang="en-US" sz="2800" b="1">
                <a:solidFill>
                  <a:srgbClr val="92D050"/>
                </a:solidFill>
                <a:latin typeface="+mn-lt"/>
              </a:rPr>
              <a:t>How To Link A Worker To Job Card In sections</a:t>
            </a:r>
            <a:r>
              <a:rPr lang="en-GB" sz="2800" b="1">
                <a:solidFill>
                  <a:srgbClr val="92D050"/>
                </a:solidFill>
                <a:latin typeface="+mn-lt"/>
              </a:rPr>
              <a:t>?</a:t>
            </a:r>
          </a:p>
        </p:txBody>
      </p:sp>
      <p:sp>
        <p:nvSpPr>
          <p:cNvPr id="13" name="TextBox 12">
            <a:extLst>
              <a:ext uri="{FF2B5EF4-FFF2-40B4-BE49-F238E27FC236}">
                <a16:creationId xmlns:a16="http://schemas.microsoft.com/office/drawing/2014/main" id="{4782E9A3-5508-4FED-A4DC-38CE369CE9B6}"/>
              </a:ext>
            </a:extLst>
          </p:cNvPr>
          <p:cNvSpPr txBox="1"/>
          <p:nvPr/>
        </p:nvSpPr>
        <p:spPr>
          <a:xfrm>
            <a:off x="669850" y="1258381"/>
            <a:ext cx="8483028" cy="338554"/>
          </a:xfrm>
          <a:prstGeom prst="rect">
            <a:avLst/>
          </a:prstGeom>
          <a:noFill/>
        </p:spPr>
        <p:txBody>
          <a:bodyPr wrap="square" lIns="91440" tIns="45720" rIns="91440" bIns="45720" rtlCol="0" anchor="t">
            <a:spAutoFit/>
          </a:bodyPr>
          <a:lstStyle/>
          <a:p>
            <a:r>
              <a:rPr lang="en-GB" sz="1600"/>
              <a:t>Click on organisation and add your site.   </a:t>
            </a:r>
            <a:r>
              <a:rPr lang="en-GB" sz="1400"/>
              <a:t>                            </a:t>
            </a:r>
            <a:r>
              <a:rPr lang="en-GB" sz="1600"/>
              <a:t>    Next click on Site.</a:t>
            </a:r>
          </a:p>
        </p:txBody>
      </p:sp>
      <p:sp>
        <p:nvSpPr>
          <p:cNvPr id="14" name="Rectangle 13">
            <a:extLst>
              <a:ext uri="{FF2B5EF4-FFF2-40B4-BE49-F238E27FC236}">
                <a16:creationId xmlns:a16="http://schemas.microsoft.com/office/drawing/2014/main" id="{CB502E7C-A8C2-4C37-BF4A-752A97F8E8A7}"/>
              </a:ext>
            </a:extLst>
          </p:cNvPr>
          <p:cNvSpPr/>
          <p:nvPr/>
        </p:nvSpPr>
        <p:spPr>
          <a:xfrm>
            <a:off x="731797" y="1628433"/>
            <a:ext cx="4088778" cy="206467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3A19968-63FC-448D-B639-73F80D9076E7}"/>
              </a:ext>
            </a:extLst>
          </p:cNvPr>
          <p:cNvSpPr/>
          <p:nvPr/>
        </p:nvSpPr>
        <p:spPr>
          <a:xfrm flipV="1">
            <a:off x="6222871" y="6135906"/>
            <a:ext cx="1005763" cy="97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9C7A7C2-8640-420C-AAB7-6C899A04893D}"/>
              </a:ext>
            </a:extLst>
          </p:cNvPr>
          <p:cNvSpPr txBox="1"/>
          <p:nvPr/>
        </p:nvSpPr>
        <p:spPr>
          <a:xfrm>
            <a:off x="5318646" y="3763263"/>
            <a:ext cx="3518212" cy="553998"/>
          </a:xfrm>
          <a:prstGeom prst="rect">
            <a:avLst/>
          </a:prstGeom>
          <a:noFill/>
        </p:spPr>
        <p:txBody>
          <a:bodyPr wrap="square" lIns="91440" tIns="45720" rIns="91440" bIns="45720" rtlCol="0" anchor="t">
            <a:spAutoFit/>
          </a:bodyPr>
          <a:lstStyle/>
          <a:p>
            <a:r>
              <a:rPr lang="en-GB" sz="1600"/>
              <a:t>Finally click link to add the job card.</a:t>
            </a:r>
          </a:p>
          <a:p>
            <a:pPr algn="ctr"/>
            <a:endParaRPr lang="en-GB" sz="1400" b="1"/>
          </a:p>
        </p:txBody>
      </p:sp>
      <p:sp>
        <p:nvSpPr>
          <p:cNvPr id="26" name="Rectangle 25">
            <a:extLst>
              <a:ext uri="{FF2B5EF4-FFF2-40B4-BE49-F238E27FC236}">
                <a16:creationId xmlns:a16="http://schemas.microsoft.com/office/drawing/2014/main" id="{A3354138-D3A0-4961-8810-A05D046C6635}"/>
              </a:ext>
            </a:extLst>
          </p:cNvPr>
          <p:cNvSpPr/>
          <p:nvPr/>
        </p:nvSpPr>
        <p:spPr>
          <a:xfrm>
            <a:off x="731797" y="4120055"/>
            <a:ext cx="4088778" cy="206467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747127A-CC7C-40E4-AE8C-83AF098767F3}"/>
              </a:ext>
            </a:extLst>
          </p:cNvPr>
          <p:cNvSpPr/>
          <p:nvPr/>
        </p:nvSpPr>
        <p:spPr>
          <a:xfrm>
            <a:off x="6684885" y="5814874"/>
            <a:ext cx="374651" cy="1862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BE6B2723-8F05-454B-8ED9-AA1B96A74B46}"/>
              </a:ext>
            </a:extLst>
          </p:cNvPr>
          <p:cNvSpPr txBox="1"/>
          <p:nvPr/>
        </p:nvSpPr>
        <p:spPr>
          <a:xfrm>
            <a:off x="729150" y="3757199"/>
            <a:ext cx="3626034" cy="553998"/>
          </a:xfrm>
          <a:prstGeom prst="rect">
            <a:avLst/>
          </a:prstGeom>
          <a:noFill/>
        </p:spPr>
        <p:txBody>
          <a:bodyPr wrap="square" lIns="91440" tIns="45720" rIns="91440" bIns="45720" rtlCol="0" anchor="t">
            <a:spAutoFit/>
          </a:bodyPr>
          <a:lstStyle/>
          <a:p>
            <a:r>
              <a:rPr lang="en-GB" sz="1600"/>
              <a:t>Next allocate the job card.</a:t>
            </a:r>
            <a:endParaRPr lang="en-GB" sz="1400"/>
          </a:p>
          <a:p>
            <a:pPr algn="ctr"/>
            <a:endParaRPr lang="en-GB" sz="1400" b="1"/>
          </a:p>
        </p:txBody>
      </p:sp>
      <p:sp>
        <p:nvSpPr>
          <p:cNvPr id="25" name="Rectangle 24">
            <a:extLst>
              <a:ext uri="{FF2B5EF4-FFF2-40B4-BE49-F238E27FC236}">
                <a16:creationId xmlns:a16="http://schemas.microsoft.com/office/drawing/2014/main" id="{CDFD7332-6D59-40AD-8288-B993FEC3EC80}"/>
              </a:ext>
            </a:extLst>
          </p:cNvPr>
          <p:cNvSpPr/>
          <p:nvPr/>
        </p:nvSpPr>
        <p:spPr>
          <a:xfrm>
            <a:off x="5289018" y="4136457"/>
            <a:ext cx="4088778" cy="206467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09FCDC0-76E9-49D3-9DCD-25B9CBE2D944}"/>
              </a:ext>
            </a:extLst>
          </p:cNvPr>
          <p:cNvPicPr>
            <a:picLocks noChangeAspect="1"/>
          </p:cNvPicPr>
          <p:nvPr/>
        </p:nvPicPr>
        <p:blipFill>
          <a:blip r:embed="rId3"/>
          <a:stretch>
            <a:fillRect/>
          </a:stretch>
        </p:blipFill>
        <p:spPr>
          <a:xfrm>
            <a:off x="789836" y="1688616"/>
            <a:ext cx="3946646" cy="1962695"/>
          </a:xfrm>
          <a:prstGeom prst="rect">
            <a:avLst/>
          </a:prstGeom>
        </p:spPr>
      </p:pic>
      <p:cxnSp>
        <p:nvCxnSpPr>
          <p:cNvPr id="29" name="Straight Arrow Connector 28">
            <a:extLst>
              <a:ext uri="{FF2B5EF4-FFF2-40B4-BE49-F238E27FC236}">
                <a16:creationId xmlns:a16="http://schemas.microsoft.com/office/drawing/2014/main" id="{8C5F88BF-FBE0-4620-9879-4C3808DC90C1}"/>
              </a:ext>
            </a:extLst>
          </p:cNvPr>
          <p:cNvCxnSpPr>
            <a:cxnSpLocks/>
          </p:cNvCxnSpPr>
          <p:nvPr/>
        </p:nvCxnSpPr>
        <p:spPr>
          <a:xfrm>
            <a:off x="2288975" y="1523239"/>
            <a:ext cx="0" cy="9130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090C395B-0D84-4A75-B807-6411628EDCD9}"/>
              </a:ext>
            </a:extLst>
          </p:cNvPr>
          <p:cNvSpPr/>
          <p:nvPr/>
        </p:nvSpPr>
        <p:spPr>
          <a:xfrm>
            <a:off x="1552633" y="2175452"/>
            <a:ext cx="2485107" cy="9881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3DCBC9AE-570C-46F1-B8A5-2C009D161DB9}"/>
              </a:ext>
            </a:extLst>
          </p:cNvPr>
          <p:cNvPicPr>
            <a:picLocks noChangeAspect="1"/>
          </p:cNvPicPr>
          <p:nvPr/>
        </p:nvPicPr>
        <p:blipFill rotWithShape="1">
          <a:blip r:embed="rId4"/>
          <a:srcRect l="67530" t="37385" r="17844" b="29847"/>
          <a:stretch/>
        </p:blipFill>
        <p:spPr>
          <a:xfrm>
            <a:off x="5378237" y="1676778"/>
            <a:ext cx="3943961" cy="1974533"/>
          </a:xfrm>
          <a:prstGeom prst="rect">
            <a:avLst/>
          </a:prstGeom>
        </p:spPr>
      </p:pic>
      <p:sp>
        <p:nvSpPr>
          <p:cNvPr id="6" name="Rectangle 5">
            <a:extLst>
              <a:ext uri="{FF2B5EF4-FFF2-40B4-BE49-F238E27FC236}">
                <a16:creationId xmlns:a16="http://schemas.microsoft.com/office/drawing/2014/main" id="{46924DCC-9039-49D8-8001-60FBDE917F01}"/>
              </a:ext>
            </a:extLst>
          </p:cNvPr>
          <p:cNvSpPr/>
          <p:nvPr/>
        </p:nvSpPr>
        <p:spPr>
          <a:xfrm>
            <a:off x="6270836" y="2410898"/>
            <a:ext cx="2143322" cy="12175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Arrow Connector 36">
            <a:extLst>
              <a:ext uri="{FF2B5EF4-FFF2-40B4-BE49-F238E27FC236}">
                <a16:creationId xmlns:a16="http://schemas.microsoft.com/office/drawing/2014/main" id="{3D87AE0C-A276-47B8-940D-376A6D04F0B5}"/>
              </a:ext>
            </a:extLst>
          </p:cNvPr>
          <p:cNvCxnSpPr>
            <a:cxnSpLocks/>
          </p:cNvCxnSpPr>
          <p:nvPr/>
        </p:nvCxnSpPr>
        <p:spPr>
          <a:xfrm>
            <a:off x="6753138" y="1586317"/>
            <a:ext cx="628485" cy="14101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9F28FA69-99C8-4167-B64F-8F22F6C5BDD8}"/>
              </a:ext>
            </a:extLst>
          </p:cNvPr>
          <p:cNvPicPr>
            <a:picLocks noChangeAspect="1"/>
          </p:cNvPicPr>
          <p:nvPr/>
        </p:nvPicPr>
        <p:blipFill rotWithShape="1">
          <a:blip r:embed="rId5"/>
          <a:srcRect l="67541" t="34093" r="18051" b="34191"/>
          <a:stretch/>
        </p:blipFill>
        <p:spPr>
          <a:xfrm>
            <a:off x="789836" y="4201508"/>
            <a:ext cx="3946646" cy="1934398"/>
          </a:xfrm>
          <a:prstGeom prst="rect">
            <a:avLst/>
          </a:prstGeom>
        </p:spPr>
      </p:pic>
      <p:cxnSp>
        <p:nvCxnSpPr>
          <p:cNvPr id="24" name="Straight Arrow Connector 23">
            <a:extLst>
              <a:ext uri="{FF2B5EF4-FFF2-40B4-BE49-F238E27FC236}">
                <a16:creationId xmlns:a16="http://schemas.microsoft.com/office/drawing/2014/main" id="{FF96459C-F6FF-498C-AE3E-8BC7EE397EBB}"/>
              </a:ext>
            </a:extLst>
          </p:cNvPr>
          <p:cNvCxnSpPr>
            <a:cxnSpLocks/>
          </p:cNvCxnSpPr>
          <p:nvPr/>
        </p:nvCxnSpPr>
        <p:spPr>
          <a:xfrm>
            <a:off x="2293882" y="4120055"/>
            <a:ext cx="0" cy="1444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09815F9-AE8B-4FD5-8B5A-8232B96107D5}"/>
              </a:ext>
            </a:extLst>
          </p:cNvPr>
          <p:cNvSpPr/>
          <p:nvPr/>
        </p:nvSpPr>
        <p:spPr>
          <a:xfrm>
            <a:off x="1686080" y="5229566"/>
            <a:ext cx="2198023" cy="8745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a:extLst>
              <a:ext uri="{FF2B5EF4-FFF2-40B4-BE49-F238E27FC236}">
                <a16:creationId xmlns:a16="http://schemas.microsoft.com/office/drawing/2014/main" id="{886BFA41-3EA5-42E4-A059-0ABA59C33D6B}"/>
              </a:ext>
            </a:extLst>
          </p:cNvPr>
          <p:cNvPicPr>
            <a:picLocks noChangeAspect="1"/>
          </p:cNvPicPr>
          <p:nvPr/>
        </p:nvPicPr>
        <p:blipFill>
          <a:blip r:embed="rId6"/>
          <a:stretch>
            <a:fillRect/>
          </a:stretch>
        </p:blipFill>
        <p:spPr>
          <a:xfrm>
            <a:off x="5335370" y="4201508"/>
            <a:ext cx="3999559" cy="1941747"/>
          </a:xfrm>
          <a:prstGeom prst="rect">
            <a:avLst/>
          </a:prstGeom>
        </p:spPr>
      </p:pic>
      <p:sp>
        <p:nvSpPr>
          <p:cNvPr id="27" name="Rectangle 26">
            <a:extLst>
              <a:ext uri="{FF2B5EF4-FFF2-40B4-BE49-F238E27FC236}">
                <a16:creationId xmlns:a16="http://schemas.microsoft.com/office/drawing/2014/main" id="{53E80351-E102-4342-B74A-EDE0FA0FF513}"/>
              </a:ext>
            </a:extLst>
          </p:cNvPr>
          <p:cNvSpPr/>
          <p:nvPr/>
        </p:nvSpPr>
        <p:spPr>
          <a:xfrm>
            <a:off x="8929604" y="5917820"/>
            <a:ext cx="374652" cy="1862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Arrow Connector 33">
            <a:extLst>
              <a:ext uri="{FF2B5EF4-FFF2-40B4-BE49-F238E27FC236}">
                <a16:creationId xmlns:a16="http://schemas.microsoft.com/office/drawing/2014/main" id="{8D1F386E-E642-4D99-B1C8-BA14532422CE}"/>
              </a:ext>
            </a:extLst>
          </p:cNvPr>
          <p:cNvCxnSpPr>
            <a:cxnSpLocks/>
          </p:cNvCxnSpPr>
          <p:nvPr/>
        </p:nvCxnSpPr>
        <p:spPr>
          <a:xfrm>
            <a:off x="8097625" y="3974451"/>
            <a:ext cx="1016356" cy="193355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250A478E-9D35-432E-BD21-577319EB9C09}"/>
              </a:ext>
            </a:extLst>
          </p:cNvPr>
          <p:cNvSpPr>
            <a:spLocks noGrp="1"/>
          </p:cNvSpPr>
          <p:nvPr>
            <p:ph type="sldNum" sz="quarter" idx="12"/>
          </p:nvPr>
        </p:nvSpPr>
        <p:spPr/>
        <p:txBody>
          <a:bodyPr/>
          <a:lstStyle/>
          <a:p>
            <a:fld id="{6F0C9F74-ED7C-44EF-9CFC-67AAF3EFA2FB}" type="slidenum">
              <a:rPr lang="en-GB" smtClean="0"/>
              <a:t>72</a:t>
            </a:fld>
            <a:endParaRPr lang="en-GB"/>
          </a:p>
        </p:txBody>
      </p:sp>
    </p:spTree>
    <p:extLst>
      <p:ext uri="{BB962C8B-B14F-4D97-AF65-F5344CB8AC3E}">
        <p14:creationId xmlns:p14="http://schemas.microsoft.com/office/powerpoint/2010/main" val="9461764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07484" y="308173"/>
            <a:ext cx="9237663" cy="407987"/>
          </a:xfrm>
        </p:spPr>
        <p:txBody>
          <a:bodyPr/>
          <a:lstStyle/>
          <a:p>
            <a:r>
              <a:rPr lang="en-US" sz="2800" b="1">
                <a:solidFill>
                  <a:srgbClr val="92D050"/>
                </a:solidFill>
                <a:latin typeface="+mn-lt"/>
              </a:rPr>
              <a:t>How To View The Linked Job Card</a:t>
            </a:r>
            <a:r>
              <a:rPr lang="en-GB" sz="2800" b="1">
                <a:solidFill>
                  <a:srgbClr val="92D050"/>
                </a:solidFill>
                <a:latin typeface="+mn-lt"/>
              </a:rPr>
              <a:t>?</a:t>
            </a:r>
          </a:p>
        </p:txBody>
      </p:sp>
      <p:sp>
        <p:nvSpPr>
          <p:cNvPr id="14" name="Rectangle 13">
            <a:extLst>
              <a:ext uri="{FF2B5EF4-FFF2-40B4-BE49-F238E27FC236}">
                <a16:creationId xmlns:a16="http://schemas.microsoft.com/office/drawing/2014/main" id="{CB502E7C-A8C2-4C37-BF4A-752A97F8E8A7}"/>
              </a:ext>
            </a:extLst>
          </p:cNvPr>
          <p:cNvSpPr/>
          <p:nvPr/>
        </p:nvSpPr>
        <p:spPr>
          <a:xfrm>
            <a:off x="704486" y="1921430"/>
            <a:ext cx="8558991" cy="370233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3A19968-63FC-448D-B639-73F80D9076E7}"/>
              </a:ext>
            </a:extLst>
          </p:cNvPr>
          <p:cNvSpPr/>
          <p:nvPr/>
        </p:nvSpPr>
        <p:spPr>
          <a:xfrm flipV="1">
            <a:off x="6222871" y="6135906"/>
            <a:ext cx="1005763" cy="97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9C7A7C2-8640-420C-AAB7-6C899A04893D}"/>
              </a:ext>
            </a:extLst>
          </p:cNvPr>
          <p:cNvSpPr txBox="1"/>
          <p:nvPr/>
        </p:nvSpPr>
        <p:spPr>
          <a:xfrm>
            <a:off x="607484" y="1045122"/>
            <a:ext cx="9238337" cy="584775"/>
          </a:xfrm>
          <a:prstGeom prst="rect">
            <a:avLst/>
          </a:prstGeom>
          <a:noFill/>
        </p:spPr>
        <p:txBody>
          <a:bodyPr wrap="square" lIns="91440" tIns="45720" rIns="91440" bIns="45720" rtlCol="0" anchor="t">
            <a:spAutoFit/>
          </a:bodyPr>
          <a:lstStyle/>
          <a:p>
            <a:r>
              <a:rPr lang="en-GB" sz="1600"/>
              <a:t>You can now see your job card is linked to the worker. Click on add another job card to repeat the process if required.</a:t>
            </a:r>
            <a:endParaRPr lang="en-GB" sz="1600" b="1">
              <a:cs typeface="Calibri"/>
            </a:endParaRPr>
          </a:p>
        </p:txBody>
      </p:sp>
      <p:sp>
        <p:nvSpPr>
          <p:cNvPr id="3" name="Rectangle 2">
            <a:extLst>
              <a:ext uri="{FF2B5EF4-FFF2-40B4-BE49-F238E27FC236}">
                <a16:creationId xmlns:a16="http://schemas.microsoft.com/office/drawing/2014/main" id="{E6B4B40B-39D3-400B-B834-53E739191F51}"/>
              </a:ext>
            </a:extLst>
          </p:cNvPr>
          <p:cNvSpPr/>
          <p:nvPr/>
        </p:nvSpPr>
        <p:spPr>
          <a:xfrm>
            <a:off x="2307672" y="5772508"/>
            <a:ext cx="6814223" cy="369332"/>
          </a:xfrm>
          <a:prstGeom prst="rect">
            <a:avLst/>
          </a:prstGeom>
        </p:spPr>
        <p:txBody>
          <a:bodyPr wrap="square" lIns="91440" tIns="45720" rIns="91440" bIns="45720" anchor="t">
            <a:spAutoFit/>
          </a:bodyPr>
          <a:lstStyle/>
          <a:p>
            <a:r>
              <a:rPr lang="en-GB" b="1">
                <a:solidFill>
                  <a:srgbClr val="FF0000"/>
                </a:solidFill>
              </a:rPr>
              <a:t>You can also repeat this process on the workers profile!</a:t>
            </a:r>
          </a:p>
        </p:txBody>
      </p:sp>
      <p:pic>
        <p:nvPicPr>
          <p:cNvPr id="7" name="Picture 6">
            <a:extLst>
              <a:ext uri="{FF2B5EF4-FFF2-40B4-BE49-F238E27FC236}">
                <a16:creationId xmlns:a16="http://schemas.microsoft.com/office/drawing/2014/main" id="{A7324524-810F-4B44-85A0-C8B52A4DD727}"/>
              </a:ext>
            </a:extLst>
          </p:cNvPr>
          <p:cNvPicPr>
            <a:picLocks noChangeAspect="1"/>
          </p:cNvPicPr>
          <p:nvPr/>
        </p:nvPicPr>
        <p:blipFill>
          <a:blip r:embed="rId3"/>
          <a:stretch>
            <a:fillRect/>
          </a:stretch>
        </p:blipFill>
        <p:spPr>
          <a:xfrm>
            <a:off x="811543" y="2051191"/>
            <a:ext cx="8344875" cy="3455784"/>
          </a:xfrm>
          <a:prstGeom prst="rect">
            <a:avLst/>
          </a:prstGeom>
        </p:spPr>
      </p:pic>
      <p:pic>
        <p:nvPicPr>
          <p:cNvPr id="9" name="Picture 8">
            <a:extLst>
              <a:ext uri="{FF2B5EF4-FFF2-40B4-BE49-F238E27FC236}">
                <a16:creationId xmlns:a16="http://schemas.microsoft.com/office/drawing/2014/main" id="{4EDFCA5B-490D-4017-85A0-829CA212FB12}"/>
              </a:ext>
            </a:extLst>
          </p:cNvPr>
          <p:cNvPicPr>
            <a:picLocks noChangeAspect="1"/>
          </p:cNvPicPr>
          <p:nvPr/>
        </p:nvPicPr>
        <p:blipFill>
          <a:blip r:embed="rId4"/>
          <a:stretch>
            <a:fillRect/>
          </a:stretch>
        </p:blipFill>
        <p:spPr>
          <a:xfrm>
            <a:off x="4918499" y="3875934"/>
            <a:ext cx="3764108" cy="402354"/>
          </a:xfrm>
          <a:prstGeom prst="rect">
            <a:avLst/>
          </a:prstGeom>
        </p:spPr>
      </p:pic>
      <p:cxnSp>
        <p:nvCxnSpPr>
          <p:cNvPr id="12" name="Straight Arrow Connector 11">
            <a:extLst>
              <a:ext uri="{FF2B5EF4-FFF2-40B4-BE49-F238E27FC236}">
                <a16:creationId xmlns:a16="http://schemas.microsoft.com/office/drawing/2014/main" id="{5DD877F4-3B97-4145-B435-E57F53A3F9AE}"/>
              </a:ext>
            </a:extLst>
          </p:cNvPr>
          <p:cNvCxnSpPr>
            <a:cxnSpLocks/>
          </p:cNvCxnSpPr>
          <p:nvPr/>
        </p:nvCxnSpPr>
        <p:spPr>
          <a:xfrm flipH="1">
            <a:off x="6103654" y="1400537"/>
            <a:ext cx="977059" cy="34279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FA336A5-0680-4FF2-9B46-0749B56D0A64}"/>
              </a:ext>
            </a:extLst>
          </p:cNvPr>
          <p:cNvCxnSpPr>
            <a:cxnSpLocks/>
          </p:cNvCxnSpPr>
          <p:nvPr/>
        </p:nvCxnSpPr>
        <p:spPr>
          <a:xfrm>
            <a:off x="4699417" y="1457757"/>
            <a:ext cx="494374" cy="28954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6924DCC-9039-49D8-8001-60FBDE917F01}"/>
              </a:ext>
            </a:extLst>
          </p:cNvPr>
          <p:cNvSpPr/>
          <p:nvPr/>
        </p:nvSpPr>
        <p:spPr>
          <a:xfrm>
            <a:off x="4898385" y="4077111"/>
            <a:ext cx="3784222" cy="12770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FD79881-0137-4690-AA57-20A28865062C}"/>
              </a:ext>
            </a:extLst>
          </p:cNvPr>
          <p:cNvSpPr/>
          <p:nvPr/>
        </p:nvSpPr>
        <p:spPr>
          <a:xfrm>
            <a:off x="3682767" y="4748169"/>
            <a:ext cx="587229" cy="1006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E3315B4-5FE5-46EC-892F-5C5726D9934C}"/>
              </a:ext>
            </a:extLst>
          </p:cNvPr>
          <p:cNvSpPr/>
          <p:nvPr/>
        </p:nvSpPr>
        <p:spPr>
          <a:xfrm>
            <a:off x="4918499" y="4920223"/>
            <a:ext cx="1376039" cy="2011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lide Number Placeholder 10">
            <a:extLst>
              <a:ext uri="{FF2B5EF4-FFF2-40B4-BE49-F238E27FC236}">
                <a16:creationId xmlns:a16="http://schemas.microsoft.com/office/drawing/2014/main" id="{19E7D450-7E1A-4CE2-92A1-0FE99A597475}"/>
              </a:ext>
            </a:extLst>
          </p:cNvPr>
          <p:cNvSpPr>
            <a:spLocks noGrp="1"/>
          </p:cNvSpPr>
          <p:nvPr>
            <p:ph type="sldNum" sz="quarter" idx="12"/>
          </p:nvPr>
        </p:nvSpPr>
        <p:spPr/>
        <p:txBody>
          <a:bodyPr/>
          <a:lstStyle/>
          <a:p>
            <a:fld id="{6F0C9F74-ED7C-44EF-9CFC-67AAF3EFA2FB}" type="slidenum">
              <a:rPr lang="en-GB" smtClean="0"/>
              <a:t>73</a:t>
            </a:fld>
            <a:endParaRPr lang="en-GB"/>
          </a:p>
        </p:txBody>
      </p:sp>
    </p:spTree>
    <p:extLst>
      <p:ext uri="{BB962C8B-B14F-4D97-AF65-F5344CB8AC3E}">
        <p14:creationId xmlns:p14="http://schemas.microsoft.com/office/powerpoint/2010/main" val="19033610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UNLINKING A WORKER</a:t>
            </a:r>
          </a:p>
          <a:p>
            <a:endParaRPr lang="en-GB" sz="4800"/>
          </a:p>
        </p:txBody>
      </p:sp>
      <p:sp>
        <p:nvSpPr>
          <p:cNvPr id="10" name="Slide Number Placeholder 9">
            <a:extLst>
              <a:ext uri="{FF2B5EF4-FFF2-40B4-BE49-F238E27FC236}">
                <a16:creationId xmlns:a16="http://schemas.microsoft.com/office/drawing/2014/main" id="{D705C1B3-646F-4277-ADA9-8998AE04269A}"/>
              </a:ext>
            </a:extLst>
          </p:cNvPr>
          <p:cNvSpPr>
            <a:spLocks noGrp="1"/>
          </p:cNvSpPr>
          <p:nvPr>
            <p:ph type="sldNum" sz="quarter" idx="12"/>
          </p:nvPr>
        </p:nvSpPr>
        <p:spPr/>
        <p:txBody>
          <a:bodyPr/>
          <a:lstStyle/>
          <a:p>
            <a:fld id="{6F0C9F74-ED7C-44EF-9CFC-67AAF3EFA2FB}" type="slidenum">
              <a:rPr lang="en-GB" smtClean="0"/>
              <a:t>74</a:t>
            </a:fld>
            <a:endParaRPr lang="en-GB"/>
          </a:p>
        </p:txBody>
      </p:sp>
    </p:spTree>
    <p:extLst>
      <p:ext uri="{BB962C8B-B14F-4D97-AF65-F5344CB8AC3E}">
        <p14:creationId xmlns:p14="http://schemas.microsoft.com/office/powerpoint/2010/main" val="19217073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8840" y="333861"/>
            <a:ext cx="9359900" cy="407988"/>
          </a:xfrm>
        </p:spPr>
        <p:txBody>
          <a:bodyPr/>
          <a:lstStyle/>
          <a:p>
            <a:r>
              <a:rPr lang="en-US" sz="2800" b="1">
                <a:solidFill>
                  <a:srgbClr val="92D050"/>
                </a:solidFill>
                <a:latin typeface="+mn-lt"/>
                <a:cs typeface="Calibri"/>
              </a:rPr>
              <a:t>How To Search For A Worker To Unlink?</a:t>
            </a:r>
            <a:br>
              <a:rPr lang="en-US" sz="2800" b="1">
                <a:solidFill>
                  <a:srgbClr val="92D050"/>
                </a:solidFill>
                <a:latin typeface="+mn-lt"/>
              </a:rPr>
            </a:br>
            <a:endParaRPr lang="en-GB" sz="2800" b="1">
              <a:solidFill>
                <a:srgbClr val="92D050"/>
              </a:solidFill>
              <a:latin typeface="+mn-lt"/>
            </a:endParaRPr>
          </a:p>
        </p:txBody>
      </p:sp>
      <p:sp>
        <p:nvSpPr>
          <p:cNvPr id="13" name="TextBox 12">
            <a:extLst>
              <a:ext uri="{FF2B5EF4-FFF2-40B4-BE49-F238E27FC236}">
                <a16:creationId xmlns:a16="http://schemas.microsoft.com/office/drawing/2014/main" id="{4782E9A3-5508-4FED-A4DC-38CE369CE9B6}"/>
              </a:ext>
            </a:extLst>
          </p:cNvPr>
          <p:cNvSpPr txBox="1"/>
          <p:nvPr/>
        </p:nvSpPr>
        <p:spPr>
          <a:xfrm>
            <a:off x="817055" y="1093858"/>
            <a:ext cx="8483028" cy="338554"/>
          </a:xfrm>
          <a:prstGeom prst="rect">
            <a:avLst/>
          </a:prstGeom>
          <a:noFill/>
        </p:spPr>
        <p:txBody>
          <a:bodyPr wrap="square" lIns="91440" tIns="45720" rIns="91440" bIns="45720" rtlCol="0" anchor="t">
            <a:spAutoFit/>
          </a:bodyPr>
          <a:lstStyle/>
          <a:p>
            <a:r>
              <a:rPr lang="en-GB" sz="1600"/>
              <a:t>Open Universe go to workers and then search for your worker in the search bar.</a:t>
            </a:r>
          </a:p>
        </p:txBody>
      </p:sp>
      <p:sp>
        <p:nvSpPr>
          <p:cNvPr id="14" name="Rectangle 13">
            <a:extLst>
              <a:ext uri="{FF2B5EF4-FFF2-40B4-BE49-F238E27FC236}">
                <a16:creationId xmlns:a16="http://schemas.microsoft.com/office/drawing/2014/main" id="{CB502E7C-A8C2-4C37-BF4A-752A97F8E8A7}"/>
              </a:ext>
            </a:extLst>
          </p:cNvPr>
          <p:cNvSpPr/>
          <p:nvPr/>
        </p:nvSpPr>
        <p:spPr>
          <a:xfrm>
            <a:off x="863345" y="1665757"/>
            <a:ext cx="6365289" cy="370552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3A19968-63FC-448D-B639-73F80D9076E7}"/>
              </a:ext>
            </a:extLst>
          </p:cNvPr>
          <p:cNvSpPr/>
          <p:nvPr/>
        </p:nvSpPr>
        <p:spPr>
          <a:xfrm flipV="1">
            <a:off x="6222871" y="6135906"/>
            <a:ext cx="1005763" cy="97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9C7A7C2-8640-420C-AAB7-6C899A04893D}"/>
              </a:ext>
            </a:extLst>
          </p:cNvPr>
          <p:cNvSpPr txBox="1"/>
          <p:nvPr/>
        </p:nvSpPr>
        <p:spPr>
          <a:xfrm>
            <a:off x="7728079" y="2486473"/>
            <a:ext cx="2480754" cy="830997"/>
          </a:xfrm>
          <a:prstGeom prst="rect">
            <a:avLst/>
          </a:prstGeom>
          <a:noFill/>
        </p:spPr>
        <p:txBody>
          <a:bodyPr wrap="square" lIns="91440" tIns="45720" rIns="91440" bIns="45720" rtlCol="0" anchor="t">
            <a:spAutoFit/>
          </a:bodyPr>
          <a:lstStyle/>
          <a:p>
            <a:pPr algn="ctr"/>
            <a:r>
              <a:rPr lang="en-GB" sz="1600"/>
              <a:t>Once you have searched for your worker click on their name to open.</a:t>
            </a:r>
            <a:endParaRPr lang="en-GB" sz="1600">
              <a:cs typeface="Calibri" panose="020F0502020204030204"/>
            </a:endParaRPr>
          </a:p>
        </p:txBody>
      </p:sp>
      <p:pic>
        <p:nvPicPr>
          <p:cNvPr id="7" name="Picture 6">
            <a:extLst>
              <a:ext uri="{FF2B5EF4-FFF2-40B4-BE49-F238E27FC236}">
                <a16:creationId xmlns:a16="http://schemas.microsoft.com/office/drawing/2014/main" id="{AA4E0CC5-DF20-460D-BE14-B7547DBF8ED7}"/>
              </a:ext>
            </a:extLst>
          </p:cNvPr>
          <p:cNvPicPr>
            <a:picLocks noChangeAspect="1"/>
          </p:cNvPicPr>
          <p:nvPr/>
        </p:nvPicPr>
        <p:blipFill rotWithShape="1">
          <a:blip r:embed="rId3"/>
          <a:srcRect l="61620" t="7086" r="11858" b="50000"/>
          <a:stretch/>
        </p:blipFill>
        <p:spPr>
          <a:xfrm>
            <a:off x="951645" y="1765655"/>
            <a:ext cx="6175716" cy="3526187"/>
          </a:xfrm>
          <a:prstGeom prst="rect">
            <a:avLst/>
          </a:prstGeom>
        </p:spPr>
      </p:pic>
      <p:sp>
        <p:nvSpPr>
          <p:cNvPr id="21" name="Rectangle 20">
            <a:extLst>
              <a:ext uri="{FF2B5EF4-FFF2-40B4-BE49-F238E27FC236}">
                <a16:creationId xmlns:a16="http://schemas.microsoft.com/office/drawing/2014/main" id="{090C395B-0D84-4A75-B807-6411628EDCD9}"/>
              </a:ext>
            </a:extLst>
          </p:cNvPr>
          <p:cNvSpPr/>
          <p:nvPr/>
        </p:nvSpPr>
        <p:spPr>
          <a:xfrm>
            <a:off x="3817398" y="1784422"/>
            <a:ext cx="444210" cy="3128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Arrow Connector 23">
            <a:extLst>
              <a:ext uri="{FF2B5EF4-FFF2-40B4-BE49-F238E27FC236}">
                <a16:creationId xmlns:a16="http://schemas.microsoft.com/office/drawing/2014/main" id="{02AB6644-A800-4D1B-B431-F5C4E9687179}"/>
              </a:ext>
            </a:extLst>
          </p:cNvPr>
          <p:cNvCxnSpPr>
            <a:cxnSpLocks/>
          </p:cNvCxnSpPr>
          <p:nvPr/>
        </p:nvCxnSpPr>
        <p:spPr>
          <a:xfrm>
            <a:off x="3231472" y="1566158"/>
            <a:ext cx="585926" cy="5999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F0EEE57-79BE-4EA6-B249-4BF1D08FE625}"/>
              </a:ext>
            </a:extLst>
          </p:cNvPr>
          <p:cNvCxnSpPr>
            <a:cxnSpLocks/>
          </p:cNvCxnSpPr>
          <p:nvPr/>
        </p:nvCxnSpPr>
        <p:spPr>
          <a:xfrm flipH="1">
            <a:off x="2095859" y="1586893"/>
            <a:ext cx="1145970" cy="32241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6924DCC-9039-49D8-8001-60FBDE917F01}"/>
              </a:ext>
            </a:extLst>
          </p:cNvPr>
          <p:cNvSpPr/>
          <p:nvPr/>
        </p:nvSpPr>
        <p:spPr>
          <a:xfrm>
            <a:off x="1097899" y="4893846"/>
            <a:ext cx="1260629" cy="3151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4A631163-C503-4E77-881F-8BFD8E0CBE9D}"/>
              </a:ext>
            </a:extLst>
          </p:cNvPr>
          <p:cNvSpPr/>
          <p:nvPr/>
        </p:nvSpPr>
        <p:spPr>
          <a:xfrm>
            <a:off x="3855855" y="2116015"/>
            <a:ext cx="1504710" cy="3128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3354138-D3A0-4961-8810-A05D046C6635}"/>
              </a:ext>
            </a:extLst>
          </p:cNvPr>
          <p:cNvSpPr/>
          <p:nvPr/>
        </p:nvSpPr>
        <p:spPr>
          <a:xfrm>
            <a:off x="4238972" y="3995428"/>
            <a:ext cx="5804772" cy="236775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a:extLst>
              <a:ext uri="{FF2B5EF4-FFF2-40B4-BE49-F238E27FC236}">
                <a16:creationId xmlns:a16="http://schemas.microsoft.com/office/drawing/2014/main" id="{CD20BAF8-02AC-450F-A798-DF8314FE4FFC}"/>
              </a:ext>
            </a:extLst>
          </p:cNvPr>
          <p:cNvPicPr>
            <a:picLocks noChangeAspect="1"/>
          </p:cNvPicPr>
          <p:nvPr/>
        </p:nvPicPr>
        <p:blipFill rotWithShape="1">
          <a:blip r:embed="rId4"/>
          <a:srcRect t="13526"/>
          <a:stretch/>
        </p:blipFill>
        <p:spPr>
          <a:xfrm>
            <a:off x="4307033" y="4083969"/>
            <a:ext cx="5668650" cy="2199218"/>
          </a:xfrm>
          <a:prstGeom prst="rect">
            <a:avLst/>
          </a:prstGeom>
        </p:spPr>
      </p:pic>
      <p:cxnSp>
        <p:nvCxnSpPr>
          <p:cNvPr id="29" name="Straight Arrow Connector 28">
            <a:extLst>
              <a:ext uri="{FF2B5EF4-FFF2-40B4-BE49-F238E27FC236}">
                <a16:creationId xmlns:a16="http://schemas.microsoft.com/office/drawing/2014/main" id="{8C5F88BF-FBE0-4620-9879-4C3808DC90C1}"/>
              </a:ext>
            </a:extLst>
          </p:cNvPr>
          <p:cNvCxnSpPr>
            <a:cxnSpLocks/>
          </p:cNvCxnSpPr>
          <p:nvPr/>
        </p:nvCxnSpPr>
        <p:spPr>
          <a:xfrm flipH="1">
            <a:off x="6096000" y="2998999"/>
            <a:ext cx="1823874" cy="18300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94028D00-1E63-4AD5-AC43-04846232B004}"/>
              </a:ext>
            </a:extLst>
          </p:cNvPr>
          <p:cNvSpPr>
            <a:spLocks noGrp="1"/>
          </p:cNvSpPr>
          <p:nvPr>
            <p:ph type="sldNum" sz="quarter" idx="12"/>
          </p:nvPr>
        </p:nvSpPr>
        <p:spPr/>
        <p:txBody>
          <a:bodyPr/>
          <a:lstStyle/>
          <a:p>
            <a:fld id="{6F0C9F74-ED7C-44EF-9CFC-67AAF3EFA2FB}" type="slidenum">
              <a:rPr lang="en-GB" smtClean="0"/>
              <a:t>75</a:t>
            </a:fld>
            <a:endParaRPr lang="en-GB"/>
          </a:p>
        </p:txBody>
      </p:sp>
    </p:spTree>
    <p:extLst>
      <p:ext uri="{BB962C8B-B14F-4D97-AF65-F5344CB8AC3E}">
        <p14:creationId xmlns:p14="http://schemas.microsoft.com/office/powerpoint/2010/main" val="7878990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9961" y="341232"/>
            <a:ext cx="9239250" cy="407988"/>
          </a:xfrm>
        </p:spPr>
        <p:txBody>
          <a:bodyPr/>
          <a:lstStyle/>
          <a:p>
            <a:r>
              <a:rPr lang="en-US" sz="2800" b="1">
                <a:solidFill>
                  <a:srgbClr val="92D050"/>
                </a:solidFill>
                <a:latin typeface="Calibri"/>
                <a:cs typeface="Calibri"/>
              </a:rPr>
              <a:t>How To Link A Worker To A Job Card</a:t>
            </a:r>
            <a:r>
              <a:rPr lang="en-GB" sz="2800" b="1">
                <a:solidFill>
                  <a:srgbClr val="92D050"/>
                </a:solidFill>
                <a:latin typeface="Calibri"/>
                <a:cs typeface="Calibri"/>
              </a:rPr>
              <a:t>?</a:t>
            </a:r>
          </a:p>
        </p:txBody>
      </p:sp>
      <p:sp>
        <p:nvSpPr>
          <p:cNvPr id="13" name="TextBox 12">
            <a:extLst>
              <a:ext uri="{FF2B5EF4-FFF2-40B4-BE49-F238E27FC236}">
                <a16:creationId xmlns:a16="http://schemas.microsoft.com/office/drawing/2014/main" id="{4782E9A3-5508-4FED-A4DC-38CE369CE9B6}"/>
              </a:ext>
            </a:extLst>
          </p:cNvPr>
          <p:cNvSpPr txBox="1"/>
          <p:nvPr/>
        </p:nvSpPr>
        <p:spPr>
          <a:xfrm>
            <a:off x="791077" y="998608"/>
            <a:ext cx="8483028" cy="338554"/>
          </a:xfrm>
          <a:prstGeom prst="rect">
            <a:avLst/>
          </a:prstGeom>
          <a:noFill/>
        </p:spPr>
        <p:txBody>
          <a:bodyPr wrap="square" lIns="91440" tIns="45720" rIns="91440" bIns="45720" rtlCol="0" anchor="t">
            <a:spAutoFit/>
          </a:bodyPr>
          <a:lstStyle/>
          <a:p>
            <a:r>
              <a:rPr lang="en-GB" sz="1600"/>
              <a:t>You can either go into the workers profile or click on the linked job cards.</a:t>
            </a:r>
          </a:p>
        </p:txBody>
      </p:sp>
      <p:sp>
        <p:nvSpPr>
          <p:cNvPr id="14" name="Rectangle 13">
            <a:extLst>
              <a:ext uri="{FF2B5EF4-FFF2-40B4-BE49-F238E27FC236}">
                <a16:creationId xmlns:a16="http://schemas.microsoft.com/office/drawing/2014/main" id="{CB502E7C-A8C2-4C37-BF4A-752A97F8E8A7}"/>
              </a:ext>
            </a:extLst>
          </p:cNvPr>
          <p:cNvSpPr/>
          <p:nvPr/>
        </p:nvSpPr>
        <p:spPr>
          <a:xfrm>
            <a:off x="731796" y="1628432"/>
            <a:ext cx="6365289" cy="370552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3A19968-63FC-448D-B639-73F80D9076E7}"/>
              </a:ext>
            </a:extLst>
          </p:cNvPr>
          <p:cNvSpPr/>
          <p:nvPr/>
        </p:nvSpPr>
        <p:spPr>
          <a:xfrm flipV="1">
            <a:off x="6222871" y="6135906"/>
            <a:ext cx="1005763" cy="97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9C7A7C2-8640-420C-AAB7-6C899A04893D}"/>
              </a:ext>
            </a:extLst>
          </p:cNvPr>
          <p:cNvSpPr txBox="1"/>
          <p:nvPr/>
        </p:nvSpPr>
        <p:spPr>
          <a:xfrm>
            <a:off x="7292540" y="2351781"/>
            <a:ext cx="2304531" cy="1815882"/>
          </a:xfrm>
          <a:prstGeom prst="rect">
            <a:avLst/>
          </a:prstGeom>
          <a:noFill/>
        </p:spPr>
        <p:txBody>
          <a:bodyPr wrap="square" lIns="91440" tIns="45720" rIns="91440" bIns="45720" rtlCol="0" anchor="t">
            <a:spAutoFit/>
          </a:bodyPr>
          <a:lstStyle/>
          <a:p>
            <a:pPr algn="ctr"/>
            <a:r>
              <a:rPr lang="en-GB" sz="1600"/>
              <a:t>On the left of the workers profile, select 'Linked job cards’.</a:t>
            </a:r>
          </a:p>
          <a:p>
            <a:pPr algn="ctr"/>
            <a:endParaRPr lang="en-GB" sz="1600"/>
          </a:p>
          <a:p>
            <a:pPr algn="ctr"/>
            <a:r>
              <a:rPr lang="en-GB" sz="1600"/>
              <a:t>Otherwise you can remove from this page.</a:t>
            </a:r>
          </a:p>
          <a:p>
            <a:pPr algn="ctr"/>
            <a:endParaRPr lang="en-GB" sz="1600"/>
          </a:p>
        </p:txBody>
      </p:sp>
      <p:pic>
        <p:nvPicPr>
          <p:cNvPr id="7" name="Picture 6">
            <a:extLst>
              <a:ext uri="{FF2B5EF4-FFF2-40B4-BE49-F238E27FC236}">
                <a16:creationId xmlns:a16="http://schemas.microsoft.com/office/drawing/2014/main" id="{EC624CBA-FEA4-4EA6-86C0-B6C147C263FB}"/>
              </a:ext>
            </a:extLst>
          </p:cNvPr>
          <p:cNvPicPr>
            <a:picLocks noChangeAspect="1"/>
          </p:cNvPicPr>
          <p:nvPr/>
        </p:nvPicPr>
        <p:blipFill>
          <a:blip r:embed="rId3"/>
          <a:stretch>
            <a:fillRect/>
          </a:stretch>
        </p:blipFill>
        <p:spPr>
          <a:xfrm>
            <a:off x="842183" y="1683977"/>
            <a:ext cx="6144513" cy="3490045"/>
          </a:xfrm>
          <a:prstGeom prst="rect">
            <a:avLst/>
          </a:prstGeom>
        </p:spPr>
      </p:pic>
      <p:sp>
        <p:nvSpPr>
          <p:cNvPr id="21" name="Rectangle 20">
            <a:extLst>
              <a:ext uri="{FF2B5EF4-FFF2-40B4-BE49-F238E27FC236}">
                <a16:creationId xmlns:a16="http://schemas.microsoft.com/office/drawing/2014/main" id="{090C395B-0D84-4A75-B807-6411628EDCD9}"/>
              </a:ext>
            </a:extLst>
          </p:cNvPr>
          <p:cNvSpPr/>
          <p:nvPr/>
        </p:nvSpPr>
        <p:spPr>
          <a:xfrm>
            <a:off x="2775692" y="3858696"/>
            <a:ext cx="692841" cy="2812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8C5F88BF-FBE0-4620-9879-4C3808DC90C1}"/>
              </a:ext>
            </a:extLst>
          </p:cNvPr>
          <p:cNvCxnSpPr>
            <a:cxnSpLocks/>
          </p:cNvCxnSpPr>
          <p:nvPr/>
        </p:nvCxnSpPr>
        <p:spPr>
          <a:xfrm>
            <a:off x="2594929" y="1524039"/>
            <a:ext cx="444193" cy="20433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63DD5F5-5E40-46FA-9CD5-1690CAB6F8D6}"/>
              </a:ext>
            </a:extLst>
          </p:cNvPr>
          <p:cNvPicPr>
            <a:picLocks noChangeAspect="1"/>
          </p:cNvPicPr>
          <p:nvPr/>
        </p:nvPicPr>
        <p:blipFill rotWithShape="1">
          <a:blip r:embed="rId4"/>
          <a:srcRect l="2858" t="23073" r="49" b="-2020"/>
          <a:stretch/>
        </p:blipFill>
        <p:spPr>
          <a:xfrm>
            <a:off x="3822161" y="3758268"/>
            <a:ext cx="3090367" cy="1451926"/>
          </a:xfrm>
          <a:prstGeom prst="rect">
            <a:avLst/>
          </a:prstGeom>
        </p:spPr>
      </p:pic>
      <p:sp>
        <p:nvSpPr>
          <p:cNvPr id="6" name="Rectangle 5">
            <a:extLst>
              <a:ext uri="{FF2B5EF4-FFF2-40B4-BE49-F238E27FC236}">
                <a16:creationId xmlns:a16="http://schemas.microsoft.com/office/drawing/2014/main" id="{46924DCC-9039-49D8-8001-60FBDE917F01}"/>
              </a:ext>
            </a:extLst>
          </p:cNvPr>
          <p:cNvSpPr/>
          <p:nvPr/>
        </p:nvSpPr>
        <p:spPr>
          <a:xfrm>
            <a:off x="3777997" y="3793810"/>
            <a:ext cx="3017086" cy="4594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lide Number Placeholder 7">
            <a:extLst>
              <a:ext uri="{FF2B5EF4-FFF2-40B4-BE49-F238E27FC236}">
                <a16:creationId xmlns:a16="http://schemas.microsoft.com/office/drawing/2014/main" id="{9F5CFD4F-206D-409D-884B-E32DDE9509EF}"/>
              </a:ext>
            </a:extLst>
          </p:cNvPr>
          <p:cNvSpPr>
            <a:spLocks noGrp="1"/>
          </p:cNvSpPr>
          <p:nvPr>
            <p:ph type="sldNum" sz="quarter" idx="12"/>
          </p:nvPr>
        </p:nvSpPr>
        <p:spPr/>
        <p:txBody>
          <a:bodyPr/>
          <a:lstStyle/>
          <a:p>
            <a:fld id="{6F0C9F74-ED7C-44EF-9CFC-67AAF3EFA2FB}" type="slidenum">
              <a:rPr lang="en-GB" smtClean="0"/>
              <a:t>76</a:t>
            </a:fld>
            <a:endParaRPr lang="en-GB"/>
          </a:p>
        </p:txBody>
      </p:sp>
    </p:spTree>
    <p:extLst>
      <p:ext uri="{BB962C8B-B14F-4D97-AF65-F5344CB8AC3E}">
        <p14:creationId xmlns:p14="http://schemas.microsoft.com/office/powerpoint/2010/main" val="19762289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45952" y="437651"/>
            <a:ext cx="9237663" cy="407987"/>
          </a:xfrm>
        </p:spPr>
        <p:txBody>
          <a:bodyPr/>
          <a:lstStyle/>
          <a:p>
            <a:r>
              <a:rPr lang="en-US" sz="2800" b="1">
                <a:solidFill>
                  <a:srgbClr val="92D050"/>
                </a:solidFill>
                <a:latin typeface="+mn-lt"/>
              </a:rPr>
              <a:t>How To Unlink A Worker From Job Card</a:t>
            </a:r>
            <a:r>
              <a:rPr lang="en-GB" sz="2800" b="1">
                <a:solidFill>
                  <a:srgbClr val="92D050"/>
                </a:solidFill>
                <a:latin typeface="+mn-lt"/>
              </a:rPr>
              <a:t>?</a:t>
            </a:r>
          </a:p>
        </p:txBody>
      </p:sp>
      <p:sp>
        <p:nvSpPr>
          <p:cNvPr id="14" name="Rectangle 13">
            <a:extLst>
              <a:ext uri="{FF2B5EF4-FFF2-40B4-BE49-F238E27FC236}">
                <a16:creationId xmlns:a16="http://schemas.microsoft.com/office/drawing/2014/main" id="{CB502E7C-A8C2-4C37-BF4A-752A97F8E8A7}"/>
              </a:ext>
            </a:extLst>
          </p:cNvPr>
          <p:cNvSpPr/>
          <p:nvPr/>
        </p:nvSpPr>
        <p:spPr>
          <a:xfrm>
            <a:off x="773341" y="1481214"/>
            <a:ext cx="5322659" cy="345843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3A19968-63FC-448D-B639-73F80D9076E7}"/>
              </a:ext>
            </a:extLst>
          </p:cNvPr>
          <p:cNvSpPr/>
          <p:nvPr/>
        </p:nvSpPr>
        <p:spPr>
          <a:xfrm flipV="1">
            <a:off x="6222871" y="6135906"/>
            <a:ext cx="1005763" cy="97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9C7A7C2-8640-420C-AAB7-6C899A04893D}"/>
              </a:ext>
            </a:extLst>
          </p:cNvPr>
          <p:cNvSpPr txBox="1"/>
          <p:nvPr/>
        </p:nvSpPr>
        <p:spPr>
          <a:xfrm>
            <a:off x="7037684" y="1355789"/>
            <a:ext cx="2939442" cy="1815882"/>
          </a:xfrm>
          <a:prstGeom prst="rect">
            <a:avLst/>
          </a:prstGeom>
          <a:noFill/>
        </p:spPr>
        <p:txBody>
          <a:bodyPr wrap="square" lIns="91440" tIns="45720" rIns="91440" bIns="45720" rtlCol="0" anchor="t">
            <a:spAutoFit/>
          </a:bodyPr>
          <a:lstStyle/>
          <a:p>
            <a:pPr algn="ctr"/>
            <a:r>
              <a:rPr lang="en-GB" sz="1600"/>
              <a:t>Click on the arrow.</a:t>
            </a:r>
            <a:endParaRPr lang="en-GB" sz="1600">
              <a:cs typeface="Calibri"/>
            </a:endParaRPr>
          </a:p>
          <a:p>
            <a:pPr algn="ctr"/>
            <a:endParaRPr lang="en-GB" sz="1600">
              <a:cs typeface="Calibri"/>
            </a:endParaRPr>
          </a:p>
          <a:p>
            <a:pPr algn="ctr"/>
            <a:r>
              <a:rPr lang="en-GB" sz="1600"/>
              <a:t>It will then drop down to show you</a:t>
            </a:r>
            <a:endParaRPr lang="en-GB" sz="1600">
              <a:cs typeface="Calibri"/>
            </a:endParaRPr>
          </a:p>
          <a:p>
            <a:pPr algn="ctr"/>
            <a:endParaRPr lang="en-GB" sz="1600">
              <a:cs typeface="Calibri"/>
            </a:endParaRPr>
          </a:p>
          <a:p>
            <a:pPr algn="ctr"/>
            <a:endParaRPr lang="en-GB" sz="1600">
              <a:cs typeface="Calibri"/>
            </a:endParaRPr>
          </a:p>
          <a:p>
            <a:pPr algn="ctr"/>
            <a:r>
              <a:rPr lang="en-GB" sz="1600"/>
              <a:t>Click on the 'Unlink job card'. </a:t>
            </a:r>
            <a:endParaRPr lang="en-GB" sz="1600">
              <a:cs typeface="Calibri"/>
            </a:endParaRPr>
          </a:p>
        </p:txBody>
      </p:sp>
      <p:pic>
        <p:nvPicPr>
          <p:cNvPr id="22" name="Picture 21">
            <a:extLst>
              <a:ext uri="{FF2B5EF4-FFF2-40B4-BE49-F238E27FC236}">
                <a16:creationId xmlns:a16="http://schemas.microsoft.com/office/drawing/2014/main" id="{8D43D618-5C42-4AFF-9BB9-EC889E1ED358}"/>
              </a:ext>
            </a:extLst>
          </p:cNvPr>
          <p:cNvPicPr>
            <a:picLocks noChangeAspect="1"/>
          </p:cNvPicPr>
          <p:nvPr/>
        </p:nvPicPr>
        <p:blipFill rotWithShape="1">
          <a:blip r:embed="rId3"/>
          <a:srcRect l="24892" t="73524" r="59281" b="16777"/>
          <a:stretch/>
        </p:blipFill>
        <p:spPr>
          <a:xfrm>
            <a:off x="7900995" y="2425033"/>
            <a:ext cx="1195500" cy="365206"/>
          </a:xfrm>
          <a:prstGeom prst="rect">
            <a:avLst/>
          </a:prstGeom>
        </p:spPr>
      </p:pic>
      <p:pic>
        <p:nvPicPr>
          <p:cNvPr id="3" name="Picture 2">
            <a:extLst>
              <a:ext uri="{FF2B5EF4-FFF2-40B4-BE49-F238E27FC236}">
                <a16:creationId xmlns:a16="http://schemas.microsoft.com/office/drawing/2014/main" id="{9E57BF80-35E9-492A-B77E-0A6B268494BC}"/>
              </a:ext>
            </a:extLst>
          </p:cNvPr>
          <p:cNvPicPr>
            <a:picLocks noChangeAspect="1"/>
          </p:cNvPicPr>
          <p:nvPr/>
        </p:nvPicPr>
        <p:blipFill rotWithShape="1">
          <a:blip r:embed="rId4"/>
          <a:srcRect l="35103" t="10529" r="22526" b="42420"/>
          <a:stretch/>
        </p:blipFill>
        <p:spPr>
          <a:xfrm>
            <a:off x="856728" y="1640232"/>
            <a:ext cx="5165890" cy="3226718"/>
          </a:xfrm>
          <a:prstGeom prst="rect">
            <a:avLst/>
          </a:prstGeom>
        </p:spPr>
      </p:pic>
      <p:pic>
        <p:nvPicPr>
          <p:cNvPr id="6" name="Picture 5">
            <a:extLst>
              <a:ext uri="{FF2B5EF4-FFF2-40B4-BE49-F238E27FC236}">
                <a16:creationId xmlns:a16="http://schemas.microsoft.com/office/drawing/2014/main" id="{77A850A9-4D93-4E98-BE6C-0BBA2630DD79}"/>
              </a:ext>
            </a:extLst>
          </p:cNvPr>
          <p:cNvPicPr>
            <a:picLocks noChangeAspect="1"/>
          </p:cNvPicPr>
          <p:nvPr/>
        </p:nvPicPr>
        <p:blipFill>
          <a:blip r:embed="rId5"/>
          <a:stretch>
            <a:fillRect/>
          </a:stretch>
        </p:blipFill>
        <p:spPr>
          <a:xfrm>
            <a:off x="2438996" y="2720949"/>
            <a:ext cx="3524742" cy="1448002"/>
          </a:xfrm>
          <a:prstGeom prst="rect">
            <a:avLst/>
          </a:prstGeom>
        </p:spPr>
      </p:pic>
      <p:sp>
        <p:nvSpPr>
          <p:cNvPr id="15" name="Rectangle 14">
            <a:extLst>
              <a:ext uri="{FF2B5EF4-FFF2-40B4-BE49-F238E27FC236}">
                <a16:creationId xmlns:a16="http://schemas.microsoft.com/office/drawing/2014/main" id="{3A6FC097-1EDA-4F68-ADCD-8D63A29FEAF3}"/>
              </a:ext>
            </a:extLst>
          </p:cNvPr>
          <p:cNvSpPr/>
          <p:nvPr/>
        </p:nvSpPr>
        <p:spPr>
          <a:xfrm>
            <a:off x="4654467" y="3207660"/>
            <a:ext cx="5322659" cy="344733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01E0309B-C338-4D72-992E-B9876C00D8E2}"/>
              </a:ext>
            </a:extLst>
          </p:cNvPr>
          <p:cNvPicPr>
            <a:picLocks noChangeAspect="1"/>
          </p:cNvPicPr>
          <p:nvPr/>
        </p:nvPicPr>
        <p:blipFill>
          <a:blip r:embed="rId6"/>
          <a:stretch>
            <a:fillRect/>
          </a:stretch>
        </p:blipFill>
        <p:spPr>
          <a:xfrm>
            <a:off x="4728831" y="3358855"/>
            <a:ext cx="5174913" cy="3207742"/>
          </a:xfrm>
          <a:prstGeom prst="rect">
            <a:avLst/>
          </a:prstGeom>
        </p:spPr>
      </p:pic>
      <p:pic>
        <p:nvPicPr>
          <p:cNvPr id="9" name="Picture 8">
            <a:extLst>
              <a:ext uri="{FF2B5EF4-FFF2-40B4-BE49-F238E27FC236}">
                <a16:creationId xmlns:a16="http://schemas.microsoft.com/office/drawing/2014/main" id="{CB64F098-617E-4C54-97CB-6C6896051C10}"/>
              </a:ext>
            </a:extLst>
          </p:cNvPr>
          <p:cNvPicPr>
            <a:picLocks noChangeAspect="1"/>
          </p:cNvPicPr>
          <p:nvPr/>
        </p:nvPicPr>
        <p:blipFill rotWithShape="1">
          <a:blip r:embed="rId5"/>
          <a:srcRect b="60949"/>
          <a:stretch/>
        </p:blipFill>
        <p:spPr>
          <a:xfrm>
            <a:off x="6333687" y="4427955"/>
            <a:ext cx="3296873" cy="535011"/>
          </a:xfrm>
          <a:prstGeom prst="rect">
            <a:avLst/>
          </a:prstGeom>
        </p:spPr>
      </p:pic>
      <p:sp>
        <p:nvSpPr>
          <p:cNvPr id="18" name="Rectangle 17">
            <a:extLst>
              <a:ext uri="{FF2B5EF4-FFF2-40B4-BE49-F238E27FC236}">
                <a16:creationId xmlns:a16="http://schemas.microsoft.com/office/drawing/2014/main" id="{D4FBD171-DCDE-4441-B1C1-30FC23C9355A}"/>
              </a:ext>
            </a:extLst>
          </p:cNvPr>
          <p:cNvSpPr/>
          <p:nvPr/>
        </p:nvSpPr>
        <p:spPr>
          <a:xfrm>
            <a:off x="6338165" y="4930847"/>
            <a:ext cx="1186760" cy="3389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90C395B-0D84-4A75-B807-6411628EDCD9}"/>
              </a:ext>
            </a:extLst>
          </p:cNvPr>
          <p:cNvSpPr/>
          <p:nvPr/>
        </p:nvSpPr>
        <p:spPr>
          <a:xfrm>
            <a:off x="5635035" y="2839309"/>
            <a:ext cx="243596" cy="2799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AFA336A5-0680-4FF2-9B46-0749B56D0A64}"/>
              </a:ext>
            </a:extLst>
          </p:cNvPr>
          <p:cNvCxnSpPr>
            <a:cxnSpLocks/>
          </p:cNvCxnSpPr>
          <p:nvPr/>
        </p:nvCxnSpPr>
        <p:spPr>
          <a:xfrm flipH="1">
            <a:off x="6022618" y="2650931"/>
            <a:ext cx="1321310" cy="2499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06CE830-97DD-4EFA-8E49-58FD97FD2D88}"/>
              </a:ext>
            </a:extLst>
          </p:cNvPr>
          <p:cNvCxnSpPr>
            <a:cxnSpLocks/>
          </p:cNvCxnSpPr>
          <p:nvPr/>
        </p:nvCxnSpPr>
        <p:spPr>
          <a:xfrm flipH="1">
            <a:off x="5812026" y="2674012"/>
            <a:ext cx="1520959" cy="16379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9F036A6-038F-4C96-BBB8-D5788CC5510F}"/>
              </a:ext>
            </a:extLst>
          </p:cNvPr>
          <p:cNvSpPr/>
          <p:nvPr/>
        </p:nvSpPr>
        <p:spPr>
          <a:xfrm>
            <a:off x="4962617" y="5269795"/>
            <a:ext cx="916014" cy="203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3D3F7D4-CDE7-4F2F-A353-50B0DD6868B7}"/>
              </a:ext>
            </a:extLst>
          </p:cNvPr>
          <p:cNvSpPr/>
          <p:nvPr/>
        </p:nvSpPr>
        <p:spPr>
          <a:xfrm>
            <a:off x="5184559" y="5780122"/>
            <a:ext cx="627467" cy="1798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21273C8-7642-4C5F-AC29-E64A8C2E04DD}"/>
              </a:ext>
            </a:extLst>
          </p:cNvPr>
          <p:cNvSpPr/>
          <p:nvPr/>
        </p:nvSpPr>
        <p:spPr>
          <a:xfrm>
            <a:off x="1092841" y="3533313"/>
            <a:ext cx="478507" cy="1242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1D05E1BF-6032-48DE-AA73-E31356CBA0FB}"/>
              </a:ext>
            </a:extLst>
          </p:cNvPr>
          <p:cNvSpPr/>
          <p:nvPr/>
        </p:nvSpPr>
        <p:spPr>
          <a:xfrm>
            <a:off x="1409480" y="4023764"/>
            <a:ext cx="478507" cy="1242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lide Number Placeholder 12">
            <a:extLst>
              <a:ext uri="{FF2B5EF4-FFF2-40B4-BE49-F238E27FC236}">
                <a16:creationId xmlns:a16="http://schemas.microsoft.com/office/drawing/2014/main" id="{32B3F5A2-3892-45A0-82E1-D03AC3E870F5}"/>
              </a:ext>
            </a:extLst>
          </p:cNvPr>
          <p:cNvSpPr>
            <a:spLocks noGrp="1"/>
          </p:cNvSpPr>
          <p:nvPr>
            <p:ph type="sldNum" sz="quarter" idx="12"/>
          </p:nvPr>
        </p:nvSpPr>
        <p:spPr/>
        <p:txBody>
          <a:bodyPr/>
          <a:lstStyle/>
          <a:p>
            <a:fld id="{6F0C9F74-ED7C-44EF-9CFC-67AAF3EFA2FB}" type="slidenum">
              <a:rPr lang="en-GB" smtClean="0"/>
              <a:t>77</a:t>
            </a:fld>
            <a:endParaRPr lang="en-GB"/>
          </a:p>
        </p:txBody>
      </p:sp>
    </p:spTree>
    <p:extLst>
      <p:ext uri="{BB962C8B-B14F-4D97-AF65-F5344CB8AC3E}">
        <p14:creationId xmlns:p14="http://schemas.microsoft.com/office/powerpoint/2010/main" val="1090582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42087" y="354845"/>
            <a:ext cx="9237663" cy="407987"/>
          </a:xfrm>
        </p:spPr>
        <p:txBody>
          <a:bodyPr/>
          <a:lstStyle/>
          <a:p>
            <a:r>
              <a:rPr lang="en-US" sz="2800" b="1">
                <a:solidFill>
                  <a:srgbClr val="92D050"/>
                </a:solidFill>
                <a:latin typeface="+mn-lt"/>
              </a:rPr>
              <a:t>How To Complete The Unlinking Of The Worker</a:t>
            </a:r>
            <a:r>
              <a:rPr lang="en-GB" sz="2800" b="1">
                <a:solidFill>
                  <a:srgbClr val="92D050"/>
                </a:solidFill>
                <a:latin typeface="+mn-lt"/>
              </a:rPr>
              <a:t>?</a:t>
            </a:r>
          </a:p>
        </p:txBody>
      </p:sp>
      <p:sp>
        <p:nvSpPr>
          <p:cNvPr id="13" name="TextBox 12">
            <a:extLst>
              <a:ext uri="{FF2B5EF4-FFF2-40B4-BE49-F238E27FC236}">
                <a16:creationId xmlns:a16="http://schemas.microsoft.com/office/drawing/2014/main" id="{4782E9A3-5508-4FED-A4DC-38CE369CE9B6}"/>
              </a:ext>
            </a:extLst>
          </p:cNvPr>
          <p:cNvSpPr txBox="1"/>
          <p:nvPr/>
        </p:nvSpPr>
        <p:spPr>
          <a:xfrm>
            <a:off x="669850" y="1258381"/>
            <a:ext cx="8483028" cy="338554"/>
          </a:xfrm>
          <a:prstGeom prst="rect">
            <a:avLst/>
          </a:prstGeom>
          <a:noFill/>
        </p:spPr>
        <p:txBody>
          <a:bodyPr wrap="square" lIns="91440" tIns="45720" rIns="91440" bIns="45720" rtlCol="0" anchor="t">
            <a:spAutoFit/>
          </a:bodyPr>
          <a:lstStyle/>
          <a:p>
            <a:r>
              <a:rPr lang="en-GB" sz="1600"/>
              <a:t>Click on the unlink and it will remove the linked job card.</a:t>
            </a:r>
          </a:p>
        </p:txBody>
      </p:sp>
      <p:sp>
        <p:nvSpPr>
          <p:cNvPr id="14" name="Rectangle 13">
            <a:extLst>
              <a:ext uri="{FF2B5EF4-FFF2-40B4-BE49-F238E27FC236}">
                <a16:creationId xmlns:a16="http://schemas.microsoft.com/office/drawing/2014/main" id="{CB502E7C-A8C2-4C37-BF4A-752A97F8E8A7}"/>
              </a:ext>
            </a:extLst>
          </p:cNvPr>
          <p:cNvSpPr/>
          <p:nvPr/>
        </p:nvSpPr>
        <p:spPr>
          <a:xfrm>
            <a:off x="669850" y="1738885"/>
            <a:ext cx="5259629" cy="180079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3A19968-63FC-448D-B639-73F80D9076E7}"/>
              </a:ext>
            </a:extLst>
          </p:cNvPr>
          <p:cNvSpPr/>
          <p:nvPr/>
        </p:nvSpPr>
        <p:spPr>
          <a:xfrm flipV="1">
            <a:off x="6222871" y="6135906"/>
            <a:ext cx="1005763" cy="97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9C7A7C2-8640-420C-AAB7-6C899A04893D}"/>
              </a:ext>
            </a:extLst>
          </p:cNvPr>
          <p:cNvSpPr txBox="1"/>
          <p:nvPr/>
        </p:nvSpPr>
        <p:spPr>
          <a:xfrm>
            <a:off x="6726945" y="2442735"/>
            <a:ext cx="2367942" cy="1292662"/>
          </a:xfrm>
          <a:prstGeom prst="rect">
            <a:avLst/>
          </a:prstGeom>
          <a:noFill/>
        </p:spPr>
        <p:txBody>
          <a:bodyPr wrap="square" lIns="91440" tIns="45720" rIns="91440" bIns="45720" rtlCol="0" anchor="t">
            <a:spAutoFit/>
          </a:bodyPr>
          <a:lstStyle/>
          <a:p>
            <a:pPr algn="ctr"/>
            <a:r>
              <a:rPr lang="en-GB" sz="1600"/>
              <a:t>This should be completed every time you stop using a worker or you make them a leaver.</a:t>
            </a:r>
          </a:p>
          <a:p>
            <a:pPr algn="ctr"/>
            <a:endParaRPr lang="en-GB" sz="1400" b="1"/>
          </a:p>
        </p:txBody>
      </p:sp>
      <p:sp>
        <p:nvSpPr>
          <p:cNvPr id="15" name="Rectangle 14">
            <a:extLst>
              <a:ext uri="{FF2B5EF4-FFF2-40B4-BE49-F238E27FC236}">
                <a16:creationId xmlns:a16="http://schemas.microsoft.com/office/drawing/2014/main" id="{D4F4E30E-9040-4A96-BF47-5F0802B65763}"/>
              </a:ext>
            </a:extLst>
          </p:cNvPr>
          <p:cNvSpPr/>
          <p:nvPr/>
        </p:nvSpPr>
        <p:spPr>
          <a:xfrm>
            <a:off x="3611995" y="3929525"/>
            <a:ext cx="5259629" cy="180079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D222336A-57D6-41E5-B628-DF1E61095A12}"/>
              </a:ext>
            </a:extLst>
          </p:cNvPr>
          <p:cNvPicPr>
            <a:picLocks noChangeAspect="1"/>
          </p:cNvPicPr>
          <p:nvPr/>
        </p:nvPicPr>
        <p:blipFill>
          <a:blip r:embed="rId3"/>
          <a:stretch>
            <a:fillRect/>
          </a:stretch>
        </p:blipFill>
        <p:spPr>
          <a:xfrm>
            <a:off x="793677" y="1827319"/>
            <a:ext cx="5011974" cy="1623930"/>
          </a:xfrm>
          <a:prstGeom prst="rect">
            <a:avLst/>
          </a:prstGeom>
        </p:spPr>
      </p:pic>
      <p:sp>
        <p:nvSpPr>
          <p:cNvPr id="21" name="Rectangle 20">
            <a:extLst>
              <a:ext uri="{FF2B5EF4-FFF2-40B4-BE49-F238E27FC236}">
                <a16:creationId xmlns:a16="http://schemas.microsoft.com/office/drawing/2014/main" id="{090C395B-0D84-4A75-B807-6411628EDCD9}"/>
              </a:ext>
            </a:extLst>
          </p:cNvPr>
          <p:cNvSpPr/>
          <p:nvPr/>
        </p:nvSpPr>
        <p:spPr>
          <a:xfrm>
            <a:off x="5081848" y="3025984"/>
            <a:ext cx="702537" cy="3449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527E40A3-5E60-4E6D-A6F2-1A9F7F762B1F}"/>
              </a:ext>
            </a:extLst>
          </p:cNvPr>
          <p:cNvPicPr>
            <a:picLocks noChangeAspect="1"/>
          </p:cNvPicPr>
          <p:nvPr/>
        </p:nvPicPr>
        <p:blipFill>
          <a:blip r:embed="rId4"/>
          <a:stretch>
            <a:fillRect/>
          </a:stretch>
        </p:blipFill>
        <p:spPr>
          <a:xfrm>
            <a:off x="3702889" y="3974703"/>
            <a:ext cx="5077839" cy="1585204"/>
          </a:xfrm>
          <a:prstGeom prst="rect">
            <a:avLst/>
          </a:prstGeom>
        </p:spPr>
      </p:pic>
      <p:sp>
        <p:nvSpPr>
          <p:cNvPr id="16" name="Rectangle 15">
            <a:extLst>
              <a:ext uri="{FF2B5EF4-FFF2-40B4-BE49-F238E27FC236}">
                <a16:creationId xmlns:a16="http://schemas.microsoft.com/office/drawing/2014/main" id="{236295C1-576B-40EA-8BB9-4FAB8BC68342}"/>
              </a:ext>
            </a:extLst>
          </p:cNvPr>
          <p:cNvSpPr/>
          <p:nvPr/>
        </p:nvSpPr>
        <p:spPr>
          <a:xfrm>
            <a:off x="5289018" y="5000321"/>
            <a:ext cx="3206912" cy="3449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C5C6A2A9-EF70-4313-8AB1-BCB643A80436}"/>
              </a:ext>
            </a:extLst>
          </p:cNvPr>
          <p:cNvPicPr>
            <a:picLocks noChangeAspect="1"/>
          </p:cNvPicPr>
          <p:nvPr/>
        </p:nvPicPr>
        <p:blipFill>
          <a:blip r:embed="rId5"/>
          <a:stretch>
            <a:fillRect/>
          </a:stretch>
        </p:blipFill>
        <p:spPr>
          <a:xfrm>
            <a:off x="894314" y="2491926"/>
            <a:ext cx="3762900" cy="295316"/>
          </a:xfrm>
          <a:prstGeom prst="rect">
            <a:avLst/>
          </a:prstGeom>
        </p:spPr>
      </p:pic>
      <p:cxnSp>
        <p:nvCxnSpPr>
          <p:cNvPr id="17" name="Straight Arrow Connector 16">
            <a:extLst>
              <a:ext uri="{FF2B5EF4-FFF2-40B4-BE49-F238E27FC236}">
                <a16:creationId xmlns:a16="http://schemas.microsoft.com/office/drawing/2014/main" id="{21C04558-AF78-4CC9-BDDE-A9C1F605E9D9}"/>
              </a:ext>
            </a:extLst>
          </p:cNvPr>
          <p:cNvCxnSpPr>
            <a:cxnSpLocks/>
          </p:cNvCxnSpPr>
          <p:nvPr/>
        </p:nvCxnSpPr>
        <p:spPr>
          <a:xfrm>
            <a:off x="3435658" y="1566158"/>
            <a:ext cx="1825261" cy="34166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C5F88BF-FBE0-4620-9879-4C3808DC90C1}"/>
              </a:ext>
            </a:extLst>
          </p:cNvPr>
          <p:cNvCxnSpPr>
            <a:cxnSpLocks/>
          </p:cNvCxnSpPr>
          <p:nvPr/>
        </p:nvCxnSpPr>
        <p:spPr>
          <a:xfrm>
            <a:off x="3435658" y="1566158"/>
            <a:ext cx="1729729" cy="13245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47F41B73-AFB4-4A06-A517-B48EEC4EF3AF}"/>
              </a:ext>
            </a:extLst>
          </p:cNvPr>
          <p:cNvSpPr>
            <a:spLocks noGrp="1"/>
          </p:cNvSpPr>
          <p:nvPr>
            <p:ph type="sldNum" sz="quarter" idx="12"/>
          </p:nvPr>
        </p:nvSpPr>
        <p:spPr/>
        <p:txBody>
          <a:bodyPr/>
          <a:lstStyle/>
          <a:p>
            <a:fld id="{6F0C9F74-ED7C-44EF-9CFC-67AAF3EFA2FB}" type="slidenum">
              <a:rPr lang="en-GB" smtClean="0"/>
              <a:t>78</a:t>
            </a:fld>
            <a:endParaRPr lang="en-GB"/>
          </a:p>
        </p:txBody>
      </p:sp>
    </p:spTree>
    <p:extLst>
      <p:ext uri="{BB962C8B-B14F-4D97-AF65-F5344CB8AC3E}">
        <p14:creationId xmlns:p14="http://schemas.microsoft.com/office/powerpoint/2010/main" val="16413644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WORKING TIME</a:t>
            </a:r>
          </a:p>
          <a:p>
            <a:endParaRPr lang="en-GB" sz="4800"/>
          </a:p>
        </p:txBody>
      </p:sp>
      <p:sp>
        <p:nvSpPr>
          <p:cNvPr id="10" name="Slide Number Placeholder 9">
            <a:extLst>
              <a:ext uri="{FF2B5EF4-FFF2-40B4-BE49-F238E27FC236}">
                <a16:creationId xmlns:a16="http://schemas.microsoft.com/office/drawing/2014/main" id="{C3FC2896-873C-473B-B6B4-2F0B9F1AE0AA}"/>
              </a:ext>
            </a:extLst>
          </p:cNvPr>
          <p:cNvSpPr>
            <a:spLocks noGrp="1"/>
          </p:cNvSpPr>
          <p:nvPr>
            <p:ph type="sldNum" sz="quarter" idx="12"/>
          </p:nvPr>
        </p:nvSpPr>
        <p:spPr/>
        <p:txBody>
          <a:bodyPr/>
          <a:lstStyle/>
          <a:p>
            <a:fld id="{6F0C9F74-ED7C-44EF-9CFC-67AAF3EFA2FB}" type="slidenum">
              <a:rPr lang="en-GB" smtClean="0"/>
              <a:t>79</a:t>
            </a:fld>
            <a:endParaRPr lang="en-GB"/>
          </a:p>
        </p:txBody>
      </p:sp>
    </p:spTree>
    <p:extLst>
      <p:ext uri="{BB962C8B-B14F-4D97-AF65-F5344CB8AC3E}">
        <p14:creationId xmlns:p14="http://schemas.microsoft.com/office/powerpoint/2010/main" val="283981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STATEMENTS</a:t>
            </a:r>
          </a:p>
          <a:p>
            <a:endParaRPr lang="en-GB" sz="4800"/>
          </a:p>
        </p:txBody>
      </p:sp>
      <p:sp>
        <p:nvSpPr>
          <p:cNvPr id="10" name="Slide Number Placeholder 9">
            <a:extLst>
              <a:ext uri="{FF2B5EF4-FFF2-40B4-BE49-F238E27FC236}">
                <a16:creationId xmlns:a16="http://schemas.microsoft.com/office/drawing/2014/main" id="{8EFD9D86-9DDE-43C4-B305-E2905B91E168}"/>
              </a:ext>
            </a:extLst>
          </p:cNvPr>
          <p:cNvSpPr>
            <a:spLocks noGrp="1"/>
          </p:cNvSpPr>
          <p:nvPr>
            <p:ph type="sldNum" sz="quarter" idx="12"/>
          </p:nvPr>
        </p:nvSpPr>
        <p:spPr/>
        <p:txBody>
          <a:bodyPr/>
          <a:lstStyle/>
          <a:p>
            <a:fld id="{6F0C9F74-ED7C-44EF-9CFC-67AAF3EFA2FB}" type="slidenum">
              <a:rPr lang="en-GB" smtClean="0"/>
              <a:t>8</a:t>
            </a:fld>
            <a:endParaRPr lang="en-GB"/>
          </a:p>
        </p:txBody>
      </p:sp>
    </p:spTree>
    <p:extLst>
      <p:ext uri="{BB962C8B-B14F-4D97-AF65-F5344CB8AC3E}">
        <p14:creationId xmlns:p14="http://schemas.microsoft.com/office/powerpoint/2010/main" val="19353871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E1F240-5AEB-4AC2-9197-0BFB98A5C9B0}"/>
              </a:ext>
            </a:extLst>
          </p:cNvPr>
          <p:cNvSpPr/>
          <p:nvPr/>
        </p:nvSpPr>
        <p:spPr>
          <a:xfrm>
            <a:off x="1325461" y="1642963"/>
            <a:ext cx="7608814" cy="3843438"/>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576875E-52B9-4EBD-ADAD-276D94D633C6}"/>
              </a:ext>
            </a:extLst>
          </p:cNvPr>
          <p:cNvPicPr>
            <a:picLocks noChangeAspect="1"/>
          </p:cNvPicPr>
          <p:nvPr/>
        </p:nvPicPr>
        <p:blipFill rotWithShape="1">
          <a:blip r:embed="rId2"/>
          <a:srcRect l="61858" t="6514" r="11032" b="46024"/>
          <a:stretch/>
        </p:blipFill>
        <p:spPr>
          <a:xfrm>
            <a:off x="1434517" y="1728131"/>
            <a:ext cx="7415868" cy="3651469"/>
          </a:xfrm>
          <a:prstGeom prst="rect">
            <a:avLst/>
          </a:prstGeom>
        </p:spPr>
      </p:pic>
      <p:sp>
        <p:nvSpPr>
          <p:cNvPr id="5" name="Rectangle 4">
            <a:extLst>
              <a:ext uri="{FF2B5EF4-FFF2-40B4-BE49-F238E27FC236}">
                <a16:creationId xmlns:a16="http://schemas.microsoft.com/office/drawing/2014/main" id="{B733BA69-9C44-4DBD-8CA2-E17B4F939858}"/>
              </a:ext>
            </a:extLst>
          </p:cNvPr>
          <p:cNvSpPr/>
          <p:nvPr/>
        </p:nvSpPr>
        <p:spPr>
          <a:xfrm>
            <a:off x="4790113" y="2399251"/>
            <a:ext cx="1753299" cy="2768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7F7B8209-D382-4C57-BBB3-D8363AA5568B}"/>
              </a:ext>
            </a:extLst>
          </p:cNvPr>
          <p:cNvSpPr/>
          <p:nvPr/>
        </p:nvSpPr>
        <p:spPr>
          <a:xfrm>
            <a:off x="4790113" y="1770077"/>
            <a:ext cx="478173" cy="3607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BA657F5-8797-4F45-8F3E-D34A900B4FE0}"/>
              </a:ext>
            </a:extLst>
          </p:cNvPr>
          <p:cNvSpPr txBox="1"/>
          <p:nvPr/>
        </p:nvSpPr>
        <p:spPr>
          <a:xfrm>
            <a:off x="729842" y="335560"/>
            <a:ext cx="6518246" cy="523220"/>
          </a:xfrm>
          <a:prstGeom prst="rect">
            <a:avLst/>
          </a:prstGeom>
          <a:noFill/>
        </p:spPr>
        <p:txBody>
          <a:bodyPr wrap="square" rtlCol="0">
            <a:spAutoFit/>
          </a:bodyPr>
          <a:lstStyle/>
          <a:p>
            <a:r>
              <a:rPr lang="en-GB" sz="2800" b="1">
                <a:solidFill>
                  <a:srgbClr val="92D050"/>
                </a:solidFill>
              </a:rPr>
              <a:t>How Do I View Working Time?</a:t>
            </a:r>
          </a:p>
        </p:txBody>
      </p:sp>
      <p:cxnSp>
        <p:nvCxnSpPr>
          <p:cNvPr id="9" name="Straight Arrow Connector 8">
            <a:extLst>
              <a:ext uri="{FF2B5EF4-FFF2-40B4-BE49-F238E27FC236}">
                <a16:creationId xmlns:a16="http://schemas.microsoft.com/office/drawing/2014/main" id="{D9675C4E-914B-4E8F-A486-003189EBA6F1}"/>
              </a:ext>
            </a:extLst>
          </p:cNvPr>
          <p:cNvCxnSpPr>
            <a:cxnSpLocks/>
          </p:cNvCxnSpPr>
          <p:nvPr/>
        </p:nvCxnSpPr>
        <p:spPr>
          <a:xfrm>
            <a:off x="4160939" y="1371599"/>
            <a:ext cx="629174" cy="3984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DC69934-F1C2-49E5-A5E2-9EFF40D6FDC7}"/>
              </a:ext>
            </a:extLst>
          </p:cNvPr>
          <p:cNvCxnSpPr>
            <a:cxnSpLocks/>
          </p:cNvCxnSpPr>
          <p:nvPr/>
        </p:nvCxnSpPr>
        <p:spPr>
          <a:xfrm>
            <a:off x="4160939" y="1371599"/>
            <a:ext cx="629174" cy="10276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A9993CF-F40F-4203-8D25-E2BB00EBB683}"/>
              </a:ext>
            </a:extLst>
          </p:cNvPr>
          <p:cNvSpPr txBox="1"/>
          <p:nvPr/>
        </p:nvSpPr>
        <p:spPr>
          <a:xfrm>
            <a:off x="1166070" y="943948"/>
            <a:ext cx="7147420" cy="338554"/>
          </a:xfrm>
          <a:prstGeom prst="rect">
            <a:avLst/>
          </a:prstGeom>
          <a:noFill/>
        </p:spPr>
        <p:txBody>
          <a:bodyPr wrap="square" rtlCol="0">
            <a:spAutoFit/>
          </a:bodyPr>
          <a:lstStyle/>
          <a:p>
            <a:r>
              <a:rPr lang="en-GB" sz="1600"/>
              <a:t>Go to Workers&gt;Working Time</a:t>
            </a:r>
          </a:p>
        </p:txBody>
      </p:sp>
      <p:sp>
        <p:nvSpPr>
          <p:cNvPr id="12" name="Slide Number Placeholder 11">
            <a:extLst>
              <a:ext uri="{FF2B5EF4-FFF2-40B4-BE49-F238E27FC236}">
                <a16:creationId xmlns:a16="http://schemas.microsoft.com/office/drawing/2014/main" id="{B30623BA-1997-4F3B-990C-010489AD0C5A}"/>
              </a:ext>
            </a:extLst>
          </p:cNvPr>
          <p:cNvSpPr>
            <a:spLocks noGrp="1"/>
          </p:cNvSpPr>
          <p:nvPr>
            <p:ph type="sldNum" sz="quarter" idx="12"/>
          </p:nvPr>
        </p:nvSpPr>
        <p:spPr/>
        <p:txBody>
          <a:bodyPr/>
          <a:lstStyle/>
          <a:p>
            <a:fld id="{6F0C9F74-ED7C-44EF-9CFC-67AAF3EFA2FB}" type="slidenum">
              <a:rPr lang="en-GB" smtClean="0"/>
              <a:t>80</a:t>
            </a:fld>
            <a:endParaRPr lang="en-GB"/>
          </a:p>
        </p:txBody>
      </p:sp>
    </p:spTree>
    <p:extLst>
      <p:ext uri="{BB962C8B-B14F-4D97-AF65-F5344CB8AC3E}">
        <p14:creationId xmlns:p14="http://schemas.microsoft.com/office/powerpoint/2010/main" val="17576612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97F5D6-CAFE-4622-8A41-C2CD92FF6733}"/>
              </a:ext>
            </a:extLst>
          </p:cNvPr>
          <p:cNvSpPr/>
          <p:nvPr/>
        </p:nvSpPr>
        <p:spPr>
          <a:xfrm>
            <a:off x="1333850" y="1642962"/>
            <a:ext cx="7583647" cy="380149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A6460BC1-56F8-406C-9648-D73389D01B33}"/>
              </a:ext>
            </a:extLst>
          </p:cNvPr>
          <p:cNvPicPr>
            <a:picLocks noChangeAspect="1"/>
          </p:cNvPicPr>
          <p:nvPr/>
        </p:nvPicPr>
        <p:blipFill>
          <a:blip r:embed="rId2"/>
          <a:stretch>
            <a:fillRect/>
          </a:stretch>
        </p:blipFill>
        <p:spPr>
          <a:xfrm>
            <a:off x="1442579" y="1756479"/>
            <a:ext cx="7366188" cy="3574458"/>
          </a:xfrm>
          <a:prstGeom prst="rect">
            <a:avLst/>
          </a:prstGeom>
        </p:spPr>
      </p:pic>
      <p:sp>
        <p:nvSpPr>
          <p:cNvPr id="6" name="Rectangle 5">
            <a:extLst>
              <a:ext uri="{FF2B5EF4-FFF2-40B4-BE49-F238E27FC236}">
                <a16:creationId xmlns:a16="http://schemas.microsoft.com/office/drawing/2014/main" id="{9B470635-970C-49C3-B229-6B1143DE9437}"/>
              </a:ext>
            </a:extLst>
          </p:cNvPr>
          <p:cNvSpPr/>
          <p:nvPr/>
        </p:nvSpPr>
        <p:spPr>
          <a:xfrm>
            <a:off x="1652631" y="3271706"/>
            <a:ext cx="964734" cy="20368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82637CC-5DFB-45DB-B1D1-ECABE030D7B2}"/>
              </a:ext>
            </a:extLst>
          </p:cNvPr>
          <p:cNvSpPr/>
          <p:nvPr/>
        </p:nvSpPr>
        <p:spPr>
          <a:xfrm>
            <a:off x="7768206" y="3233316"/>
            <a:ext cx="964734" cy="3103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7AFCCF9-A553-4C0E-A59A-374A7383F2B9}"/>
              </a:ext>
            </a:extLst>
          </p:cNvPr>
          <p:cNvSpPr/>
          <p:nvPr/>
        </p:nvSpPr>
        <p:spPr>
          <a:xfrm>
            <a:off x="3358392" y="2885813"/>
            <a:ext cx="2027340" cy="3391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0BA50A-98C3-4AC3-A753-083662E4D1BA}"/>
              </a:ext>
            </a:extLst>
          </p:cNvPr>
          <p:cNvCxnSpPr>
            <a:cxnSpLocks/>
          </p:cNvCxnSpPr>
          <p:nvPr/>
        </p:nvCxnSpPr>
        <p:spPr>
          <a:xfrm>
            <a:off x="3791824" y="1511919"/>
            <a:ext cx="0" cy="12648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0E71D21-13C4-483D-AFA2-ACA24953BED2}"/>
              </a:ext>
            </a:extLst>
          </p:cNvPr>
          <p:cNvCxnSpPr>
            <a:cxnSpLocks/>
          </p:cNvCxnSpPr>
          <p:nvPr/>
        </p:nvCxnSpPr>
        <p:spPr>
          <a:xfrm flipH="1">
            <a:off x="8620016" y="2281806"/>
            <a:ext cx="1253826" cy="10401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53C8E57-D4C2-4DE1-9104-1ED8F8AEBA32}"/>
              </a:ext>
            </a:extLst>
          </p:cNvPr>
          <p:cNvCxnSpPr>
            <a:cxnSpLocks/>
            <a:stCxn id="21" idx="1"/>
          </p:cNvCxnSpPr>
          <p:nvPr/>
        </p:nvCxnSpPr>
        <p:spPr>
          <a:xfrm flipH="1" flipV="1">
            <a:off x="2274652" y="3975259"/>
            <a:ext cx="1408115" cy="202436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667B848-5FFB-4F79-8FBF-E579E6AC42AE}"/>
              </a:ext>
            </a:extLst>
          </p:cNvPr>
          <p:cNvSpPr txBox="1"/>
          <p:nvPr/>
        </p:nvSpPr>
        <p:spPr>
          <a:xfrm>
            <a:off x="637563" y="268448"/>
            <a:ext cx="7982453" cy="523220"/>
          </a:xfrm>
          <a:prstGeom prst="rect">
            <a:avLst/>
          </a:prstGeom>
          <a:noFill/>
        </p:spPr>
        <p:txBody>
          <a:bodyPr wrap="square" rtlCol="0">
            <a:spAutoFit/>
          </a:bodyPr>
          <a:lstStyle/>
          <a:p>
            <a:r>
              <a:rPr lang="en-GB" sz="2800" b="1">
                <a:solidFill>
                  <a:srgbClr val="92D050"/>
                </a:solidFill>
              </a:rPr>
              <a:t>How Do I Navigate Around Working Time?</a:t>
            </a:r>
          </a:p>
        </p:txBody>
      </p:sp>
      <p:sp>
        <p:nvSpPr>
          <p:cNvPr id="17" name="TextBox 16">
            <a:extLst>
              <a:ext uri="{FF2B5EF4-FFF2-40B4-BE49-F238E27FC236}">
                <a16:creationId xmlns:a16="http://schemas.microsoft.com/office/drawing/2014/main" id="{E5FF643F-E3D2-40A8-AE2C-1B9B1D60D580}"/>
              </a:ext>
            </a:extLst>
          </p:cNvPr>
          <p:cNvSpPr txBox="1"/>
          <p:nvPr/>
        </p:nvSpPr>
        <p:spPr>
          <a:xfrm>
            <a:off x="2441196" y="946499"/>
            <a:ext cx="2374085" cy="584775"/>
          </a:xfrm>
          <a:prstGeom prst="rect">
            <a:avLst/>
          </a:prstGeom>
          <a:noFill/>
        </p:spPr>
        <p:txBody>
          <a:bodyPr wrap="square" rtlCol="0">
            <a:spAutoFit/>
          </a:bodyPr>
          <a:lstStyle/>
          <a:p>
            <a:pPr algn="ctr"/>
            <a:r>
              <a:rPr lang="en-GB" sz="1600"/>
              <a:t>You can type in the workers name and search</a:t>
            </a:r>
          </a:p>
        </p:txBody>
      </p:sp>
      <p:sp>
        <p:nvSpPr>
          <p:cNvPr id="20" name="TextBox 19">
            <a:extLst>
              <a:ext uri="{FF2B5EF4-FFF2-40B4-BE49-F238E27FC236}">
                <a16:creationId xmlns:a16="http://schemas.microsoft.com/office/drawing/2014/main" id="{EA5C0E0B-09C9-4FB4-9AB0-9869822267C8}"/>
              </a:ext>
            </a:extLst>
          </p:cNvPr>
          <p:cNvSpPr txBox="1"/>
          <p:nvPr/>
        </p:nvSpPr>
        <p:spPr>
          <a:xfrm>
            <a:off x="9769307" y="1946246"/>
            <a:ext cx="1698443" cy="584775"/>
          </a:xfrm>
          <a:prstGeom prst="rect">
            <a:avLst/>
          </a:prstGeom>
          <a:noFill/>
        </p:spPr>
        <p:txBody>
          <a:bodyPr wrap="square" rtlCol="0">
            <a:spAutoFit/>
          </a:bodyPr>
          <a:lstStyle/>
          <a:p>
            <a:pPr algn="ctr"/>
            <a:r>
              <a:rPr lang="en-GB" sz="1600"/>
              <a:t>You can view from 2 to 16 days</a:t>
            </a:r>
          </a:p>
        </p:txBody>
      </p:sp>
      <p:sp>
        <p:nvSpPr>
          <p:cNvPr id="21" name="TextBox 20">
            <a:extLst>
              <a:ext uri="{FF2B5EF4-FFF2-40B4-BE49-F238E27FC236}">
                <a16:creationId xmlns:a16="http://schemas.microsoft.com/office/drawing/2014/main" id="{911B4201-D684-49DB-97C4-9CB4F994E35F}"/>
              </a:ext>
            </a:extLst>
          </p:cNvPr>
          <p:cNvSpPr txBox="1"/>
          <p:nvPr/>
        </p:nvSpPr>
        <p:spPr>
          <a:xfrm>
            <a:off x="3682767" y="5830349"/>
            <a:ext cx="1971413" cy="338554"/>
          </a:xfrm>
          <a:prstGeom prst="rect">
            <a:avLst/>
          </a:prstGeom>
          <a:noFill/>
        </p:spPr>
        <p:txBody>
          <a:bodyPr wrap="square" rtlCol="0">
            <a:spAutoFit/>
          </a:bodyPr>
          <a:lstStyle/>
          <a:p>
            <a:r>
              <a:rPr lang="en-GB" sz="1600"/>
              <a:t>Workers Names</a:t>
            </a:r>
          </a:p>
        </p:txBody>
      </p:sp>
      <p:sp>
        <p:nvSpPr>
          <p:cNvPr id="11" name="Slide Number Placeholder 10">
            <a:extLst>
              <a:ext uri="{FF2B5EF4-FFF2-40B4-BE49-F238E27FC236}">
                <a16:creationId xmlns:a16="http://schemas.microsoft.com/office/drawing/2014/main" id="{13E25F57-7DF3-4760-A81B-326F9264AC67}"/>
              </a:ext>
            </a:extLst>
          </p:cNvPr>
          <p:cNvSpPr>
            <a:spLocks noGrp="1"/>
          </p:cNvSpPr>
          <p:nvPr>
            <p:ph type="sldNum" sz="quarter" idx="12"/>
          </p:nvPr>
        </p:nvSpPr>
        <p:spPr/>
        <p:txBody>
          <a:bodyPr/>
          <a:lstStyle/>
          <a:p>
            <a:fld id="{6F0C9F74-ED7C-44EF-9CFC-67AAF3EFA2FB}" type="slidenum">
              <a:rPr lang="en-GB" smtClean="0"/>
              <a:t>81</a:t>
            </a:fld>
            <a:endParaRPr lang="en-GB"/>
          </a:p>
        </p:txBody>
      </p:sp>
    </p:spTree>
    <p:extLst>
      <p:ext uri="{BB962C8B-B14F-4D97-AF65-F5344CB8AC3E}">
        <p14:creationId xmlns:p14="http://schemas.microsoft.com/office/powerpoint/2010/main" val="7288645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97F5D6-CAFE-4622-8A41-C2CD92FF6733}"/>
              </a:ext>
            </a:extLst>
          </p:cNvPr>
          <p:cNvSpPr/>
          <p:nvPr/>
        </p:nvSpPr>
        <p:spPr>
          <a:xfrm>
            <a:off x="1333850" y="1642962"/>
            <a:ext cx="7583647" cy="380149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A6460BC1-56F8-406C-9648-D73389D01B33}"/>
              </a:ext>
            </a:extLst>
          </p:cNvPr>
          <p:cNvPicPr>
            <a:picLocks noChangeAspect="1"/>
          </p:cNvPicPr>
          <p:nvPr/>
        </p:nvPicPr>
        <p:blipFill>
          <a:blip r:embed="rId2"/>
          <a:stretch>
            <a:fillRect/>
          </a:stretch>
        </p:blipFill>
        <p:spPr>
          <a:xfrm>
            <a:off x="1442579" y="1756479"/>
            <a:ext cx="7366188" cy="3574458"/>
          </a:xfrm>
          <a:prstGeom prst="rect">
            <a:avLst/>
          </a:prstGeom>
        </p:spPr>
      </p:pic>
      <p:sp>
        <p:nvSpPr>
          <p:cNvPr id="6" name="Rectangle 5">
            <a:extLst>
              <a:ext uri="{FF2B5EF4-FFF2-40B4-BE49-F238E27FC236}">
                <a16:creationId xmlns:a16="http://schemas.microsoft.com/office/drawing/2014/main" id="{9B470635-970C-49C3-B229-6B1143DE9437}"/>
              </a:ext>
            </a:extLst>
          </p:cNvPr>
          <p:cNvSpPr/>
          <p:nvPr/>
        </p:nvSpPr>
        <p:spPr>
          <a:xfrm>
            <a:off x="2634142" y="3233316"/>
            <a:ext cx="5142451" cy="3103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974F655-066B-4FDF-8322-A2312AE39D80}"/>
              </a:ext>
            </a:extLst>
          </p:cNvPr>
          <p:cNvSpPr/>
          <p:nvPr/>
        </p:nvSpPr>
        <p:spPr>
          <a:xfrm>
            <a:off x="2711042" y="2147582"/>
            <a:ext cx="1911292" cy="5117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7AFCCF9-A553-4C0E-A59A-374A7383F2B9}"/>
              </a:ext>
            </a:extLst>
          </p:cNvPr>
          <p:cNvSpPr/>
          <p:nvPr/>
        </p:nvSpPr>
        <p:spPr>
          <a:xfrm>
            <a:off x="7776594" y="3543707"/>
            <a:ext cx="944624" cy="17872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E0CD9EDE-5F93-4C74-BBA1-B3262F179641}"/>
              </a:ext>
            </a:extLst>
          </p:cNvPr>
          <p:cNvSpPr/>
          <p:nvPr/>
        </p:nvSpPr>
        <p:spPr>
          <a:xfrm>
            <a:off x="2634143" y="3976382"/>
            <a:ext cx="419450" cy="2432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18659082-538B-4A94-A960-38A4B6E5383F}"/>
              </a:ext>
            </a:extLst>
          </p:cNvPr>
          <p:cNvCxnSpPr>
            <a:cxnSpLocks/>
            <a:stCxn id="24" idx="3"/>
          </p:cNvCxnSpPr>
          <p:nvPr/>
        </p:nvCxnSpPr>
        <p:spPr>
          <a:xfrm flipV="1">
            <a:off x="1279486" y="3429000"/>
            <a:ext cx="1431556" cy="3727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BED85A2-C872-478A-9720-02DEFBB2272A}"/>
              </a:ext>
            </a:extLst>
          </p:cNvPr>
          <p:cNvCxnSpPr>
            <a:cxnSpLocks/>
          </p:cNvCxnSpPr>
          <p:nvPr/>
        </p:nvCxnSpPr>
        <p:spPr>
          <a:xfrm flipV="1">
            <a:off x="2771163" y="4279301"/>
            <a:ext cx="0" cy="19033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F356107-A34C-4B25-9A85-CAE2A27F33AF}"/>
              </a:ext>
            </a:extLst>
          </p:cNvPr>
          <p:cNvCxnSpPr>
            <a:cxnSpLocks/>
          </p:cNvCxnSpPr>
          <p:nvPr/>
        </p:nvCxnSpPr>
        <p:spPr>
          <a:xfrm flipH="1">
            <a:off x="8502242" y="3632433"/>
            <a:ext cx="1421934" cy="34394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E25BF59-7180-4A3A-8A54-B4598D19B470}"/>
              </a:ext>
            </a:extLst>
          </p:cNvPr>
          <p:cNvCxnSpPr>
            <a:cxnSpLocks/>
          </p:cNvCxnSpPr>
          <p:nvPr/>
        </p:nvCxnSpPr>
        <p:spPr>
          <a:xfrm flipH="1">
            <a:off x="3924113" y="988699"/>
            <a:ext cx="1201560" cy="11021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DA0A306-AF09-46AD-880B-41FC56C7C0C7}"/>
              </a:ext>
            </a:extLst>
          </p:cNvPr>
          <p:cNvSpPr txBox="1"/>
          <p:nvPr/>
        </p:nvSpPr>
        <p:spPr>
          <a:xfrm>
            <a:off x="637563" y="268448"/>
            <a:ext cx="7982453" cy="523220"/>
          </a:xfrm>
          <a:prstGeom prst="rect">
            <a:avLst/>
          </a:prstGeom>
          <a:noFill/>
        </p:spPr>
        <p:txBody>
          <a:bodyPr wrap="square" rtlCol="0">
            <a:spAutoFit/>
          </a:bodyPr>
          <a:lstStyle/>
          <a:p>
            <a:r>
              <a:rPr lang="en-GB" sz="2800" b="1">
                <a:solidFill>
                  <a:srgbClr val="92D050"/>
                </a:solidFill>
              </a:rPr>
              <a:t>How Do I Navigate Around Working Time?</a:t>
            </a:r>
          </a:p>
        </p:txBody>
      </p:sp>
      <p:sp>
        <p:nvSpPr>
          <p:cNvPr id="20" name="TextBox 19">
            <a:extLst>
              <a:ext uri="{FF2B5EF4-FFF2-40B4-BE49-F238E27FC236}">
                <a16:creationId xmlns:a16="http://schemas.microsoft.com/office/drawing/2014/main" id="{26A477B9-1F13-4C59-8CEC-6FB138ACC1DF}"/>
              </a:ext>
            </a:extLst>
          </p:cNvPr>
          <p:cNvSpPr txBox="1"/>
          <p:nvPr/>
        </p:nvSpPr>
        <p:spPr>
          <a:xfrm>
            <a:off x="9446866" y="3086662"/>
            <a:ext cx="2004316" cy="830997"/>
          </a:xfrm>
          <a:prstGeom prst="rect">
            <a:avLst/>
          </a:prstGeom>
          <a:noFill/>
        </p:spPr>
        <p:txBody>
          <a:bodyPr wrap="square" rtlCol="0">
            <a:spAutoFit/>
          </a:bodyPr>
          <a:lstStyle/>
          <a:p>
            <a:pPr algn="ctr"/>
            <a:r>
              <a:rPr lang="en-GB" sz="1600"/>
              <a:t>Total hours for the days you have showing</a:t>
            </a:r>
          </a:p>
        </p:txBody>
      </p:sp>
      <p:sp>
        <p:nvSpPr>
          <p:cNvPr id="22" name="TextBox 21">
            <a:extLst>
              <a:ext uri="{FF2B5EF4-FFF2-40B4-BE49-F238E27FC236}">
                <a16:creationId xmlns:a16="http://schemas.microsoft.com/office/drawing/2014/main" id="{4A1ABCBA-7FC9-4EDC-9E28-A9E2EC791A32}"/>
              </a:ext>
            </a:extLst>
          </p:cNvPr>
          <p:cNvSpPr txBox="1"/>
          <p:nvPr/>
        </p:nvSpPr>
        <p:spPr>
          <a:xfrm>
            <a:off x="3053593" y="5985199"/>
            <a:ext cx="1154879" cy="584775"/>
          </a:xfrm>
          <a:prstGeom prst="rect">
            <a:avLst/>
          </a:prstGeom>
          <a:noFill/>
        </p:spPr>
        <p:txBody>
          <a:bodyPr wrap="square" rtlCol="0">
            <a:spAutoFit/>
          </a:bodyPr>
          <a:lstStyle/>
          <a:p>
            <a:pPr algn="ctr"/>
            <a:r>
              <a:rPr lang="en-GB" sz="1600"/>
              <a:t>Hours for the day</a:t>
            </a:r>
          </a:p>
        </p:txBody>
      </p:sp>
      <p:sp>
        <p:nvSpPr>
          <p:cNvPr id="23" name="TextBox 22">
            <a:extLst>
              <a:ext uri="{FF2B5EF4-FFF2-40B4-BE49-F238E27FC236}">
                <a16:creationId xmlns:a16="http://schemas.microsoft.com/office/drawing/2014/main" id="{4A8DE2DE-703C-4D7B-9A27-7D37FCCCE46A}"/>
              </a:ext>
            </a:extLst>
          </p:cNvPr>
          <p:cNvSpPr txBox="1"/>
          <p:nvPr/>
        </p:nvSpPr>
        <p:spPr>
          <a:xfrm>
            <a:off x="5226341" y="929060"/>
            <a:ext cx="1468074" cy="584775"/>
          </a:xfrm>
          <a:prstGeom prst="rect">
            <a:avLst/>
          </a:prstGeom>
          <a:noFill/>
        </p:spPr>
        <p:txBody>
          <a:bodyPr wrap="square" rtlCol="0">
            <a:spAutoFit/>
          </a:bodyPr>
          <a:lstStyle/>
          <a:p>
            <a:pPr algn="ctr"/>
            <a:r>
              <a:rPr lang="en-GB" sz="1600"/>
              <a:t>Find Your Client</a:t>
            </a:r>
          </a:p>
        </p:txBody>
      </p:sp>
      <p:sp>
        <p:nvSpPr>
          <p:cNvPr id="24" name="TextBox 23">
            <a:extLst>
              <a:ext uri="{FF2B5EF4-FFF2-40B4-BE49-F238E27FC236}">
                <a16:creationId xmlns:a16="http://schemas.microsoft.com/office/drawing/2014/main" id="{769D1A34-C69A-4374-AC14-101468A5CB88}"/>
              </a:ext>
            </a:extLst>
          </p:cNvPr>
          <p:cNvSpPr txBox="1"/>
          <p:nvPr/>
        </p:nvSpPr>
        <p:spPr>
          <a:xfrm>
            <a:off x="125464" y="3632433"/>
            <a:ext cx="1154022" cy="338554"/>
          </a:xfrm>
          <a:prstGeom prst="rect">
            <a:avLst/>
          </a:prstGeom>
          <a:noFill/>
        </p:spPr>
        <p:txBody>
          <a:bodyPr wrap="square" rtlCol="0">
            <a:spAutoFit/>
          </a:bodyPr>
          <a:lstStyle/>
          <a:p>
            <a:r>
              <a:rPr lang="en-GB" sz="1600"/>
              <a:t>Days/Dates</a:t>
            </a:r>
          </a:p>
        </p:txBody>
      </p:sp>
      <p:sp>
        <p:nvSpPr>
          <p:cNvPr id="12" name="Slide Number Placeholder 11">
            <a:extLst>
              <a:ext uri="{FF2B5EF4-FFF2-40B4-BE49-F238E27FC236}">
                <a16:creationId xmlns:a16="http://schemas.microsoft.com/office/drawing/2014/main" id="{55EED1E9-0B65-4A31-9999-DA330FF6AE45}"/>
              </a:ext>
            </a:extLst>
          </p:cNvPr>
          <p:cNvSpPr>
            <a:spLocks noGrp="1"/>
          </p:cNvSpPr>
          <p:nvPr>
            <p:ph type="sldNum" sz="quarter" idx="12"/>
          </p:nvPr>
        </p:nvSpPr>
        <p:spPr/>
        <p:txBody>
          <a:bodyPr/>
          <a:lstStyle/>
          <a:p>
            <a:fld id="{6F0C9F74-ED7C-44EF-9CFC-67AAF3EFA2FB}" type="slidenum">
              <a:rPr lang="en-GB" smtClean="0"/>
              <a:t>82</a:t>
            </a:fld>
            <a:endParaRPr lang="en-GB"/>
          </a:p>
        </p:txBody>
      </p:sp>
    </p:spTree>
    <p:extLst>
      <p:ext uri="{BB962C8B-B14F-4D97-AF65-F5344CB8AC3E}">
        <p14:creationId xmlns:p14="http://schemas.microsoft.com/office/powerpoint/2010/main" val="3933853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2308324"/>
          </a:xfrm>
          <a:prstGeom prst="rect">
            <a:avLst/>
          </a:prstGeom>
          <a:noFill/>
        </p:spPr>
        <p:txBody>
          <a:bodyPr wrap="square">
            <a:spAutoFit/>
          </a:bodyPr>
          <a:lstStyle/>
          <a:p>
            <a:r>
              <a:rPr lang="en-US" sz="4800" b="1"/>
              <a:t>AGENCY WORKER REGULATION</a:t>
            </a:r>
          </a:p>
          <a:p>
            <a:endParaRPr lang="en-GB" sz="4800"/>
          </a:p>
        </p:txBody>
      </p:sp>
      <p:sp>
        <p:nvSpPr>
          <p:cNvPr id="10" name="Slide Number Placeholder 9">
            <a:extLst>
              <a:ext uri="{FF2B5EF4-FFF2-40B4-BE49-F238E27FC236}">
                <a16:creationId xmlns:a16="http://schemas.microsoft.com/office/drawing/2014/main" id="{4355494A-F567-478E-A3F8-55EAF7B5DB61}"/>
              </a:ext>
            </a:extLst>
          </p:cNvPr>
          <p:cNvSpPr>
            <a:spLocks noGrp="1"/>
          </p:cNvSpPr>
          <p:nvPr>
            <p:ph type="sldNum" sz="quarter" idx="12"/>
          </p:nvPr>
        </p:nvSpPr>
        <p:spPr/>
        <p:txBody>
          <a:bodyPr/>
          <a:lstStyle/>
          <a:p>
            <a:fld id="{6F0C9F74-ED7C-44EF-9CFC-67AAF3EFA2FB}" type="slidenum">
              <a:rPr lang="en-GB" smtClean="0"/>
              <a:t>83</a:t>
            </a:fld>
            <a:endParaRPr lang="en-GB"/>
          </a:p>
        </p:txBody>
      </p:sp>
    </p:spTree>
    <p:extLst>
      <p:ext uri="{BB962C8B-B14F-4D97-AF65-F5344CB8AC3E}">
        <p14:creationId xmlns:p14="http://schemas.microsoft.com/office/powerpoint/2010/main" val="15300510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50995" y="375537"/>
            <a:ext cx="9131300" cy="458787"/>
          </a:xfrm>
        </p:spPr>
        <p:txBody>
          <a:bodyPr/>
          <a:lstStyle/>
          <a:p>
            <a:pPr>
              <a:buClr>
                <a:srgbClr val="B8C617"/>
              </a:buClr>
            </a:pPr>
            <a:r>
              <a:rPr lang="en-US" sz="2800" b="1">
                <a:solidFill>
                  <a:srgbClr val="92D050"/>
                </a:solidFill>
                <a:latin typeface="+mn-lt"/>
              </a:rPr>
              <a:t>Where To Go To Find Agency Worker Regulations?</a:t>
            </a:r>
          </a:p>
        </p:txBody>
      </p:sp>
      <p:sp>
        <p:nvSpPr>
          <p:cNvPr id="17" name="Rectangle 16">
            <a:extLst>
              <a:ext uri="{FF2B5EF4-FFF2-40B4-BE49-F238E27FC236}">
                <a16:creationId xmlns:a16="http://schemas.microsoft.com/office/drawing/2014/main" id="{AD399038-26E5-4B42-B8A2-7A0126626482}"/>
              </a:ext>
            </a:extLst>
          </p:cNvPr>
          <p:cNvSpPr/>
          <p:nvPr/>
        </p:nvSpPr>
        <p:spPr>
          <a:xfrm>
            <a:off x="650995" y="1642962"/>
            <a:ext cx="8709821" cy="3969691"/>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05DA162-52D9-45CF-AB3A-5F517D581FE3}"/>
              </a:ext>
            </a:extLst>
          </p:cNvPr>
          <p:cNvSpPr/>
          <p:nvPr/>
        </p:nvSpPr>
        <p:spPr>
          <a:xfrm>
            <a:off x="650995" y="1079420"/>
            <a:ext cx="3894790" cy="338554"/>
          </a:xfrm>
          <a:prstGeom prst="rect">
            <a:avLst/>
          </a:prstGeom>
        </p:spPr>
        <p:txBody>
          <a:bodyPr wrap="square" lIns="91440" tIns="45720" rIns="91440" bIns="45720" anchor="t">
            <a:spAutoFit/>
          </a:bodyPr>
          <a:lstStyle/>
          <a:p>
            <a:r>
              <a:rPr lang="en-GB" sz="1600"/>
              <a:t>Go to Workers &gt; Agency worker regulations.</a:t>
            </a:r>
          </a:p>
        </p:txBody>
      </p:sp>
      <p:pic>
        <p:nvPicPr>
          <p:cNvPr id="3" name="Picture 2">
            <a:extLst>
              <a:ext uri="{FF2B5EF4-FFF2-40B4-BE49-F238E27FC236}">
                <a16:creationId xmlns:a16="http://schemas.microsoft.com/office/drawing/2014/main" id="{E0CCE569-4055-4EC3-AFE3-5C18892EB921}"/>
              </a:ext>
            </a:extLst>
          </p:cNvPr>
          <p:cNvPicPr>
            <a:picLocks noChangeAspect="1"/>
          </p:cNvPicPr>
          <p:nvPr/>
        </p:nvPicPr>
        <p:blipFill rotWithShape="1">
          <a:blip r:embed="rId3"/>
          <a:srcRect l="61996" t="7248" r="11349" b="42599"/>
          <a:stretch/>
        </p:blipFill>
        <p:spPr>
          <a:xfrm>
            <a:off x="727519" y="1719225"/>
            <a:ext cx="8556771" cy="3749878"/>
          </a:xfrm>
          <a:prstGeom prst="rect">
            <a:avLst/>
          </a:prstGeom>
        </p:spPr>
      </p:pic>
      <p:cxnSp>
        <p:nvCxnSpPr>
          <p:cNvPr id="24" name="Straight Arrow Connector 23">
            <a:extLst>
              <a:ext uri="{FF2B5EF4-FFF2-40B4-BE49-F238E27FC236}">
                <a16:creationId xmlns:a16="http://schemas.microsoft.com/office/drawing/2014/main" id="{44FA92D9-9A15-4504-ADB9-441807932C7C}"/>
              </a:ext>
            </a:extLst>
          </p:cNvPr>
          <p:cNvCxnSpPr>
            <a:cxnSpLocks/>
          </p:cNvCxnSpPr>
          <p:nvPr/>
        </p:nvCxnSpPr>
        <p:spPr>
          <a:xfrm>
            <a:off x="2705493" y="1508289"/>
            <a:ext cx="1707116" cy="3385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2EEF59A-47A2-4E23-910A-36C959AD1F1C}"/>
              </a:ext>
            </a:extLst>
          </p:cNvPr>
          <p:cNvCxnSpPr>
            <a:cxnSpLocks/>
          </p:cNvCxnSpPr>
          <p:nvPr/>
        </p:nvCxnSpPr>
        <p:spPr>
          <a:xfrm>
            <a:off x="2705493" y="1508289"/>
            <a:ext cx="1873019" cy="11929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2C387C3-0639-4FBE-94FD-A460B05C783F}"/>
              </a:ext>
            </a:extLst>
          </p:cNvPr>
          <p:cNvSpPr/>
          <p:nvPr/>
        </p:nvSpPr>
        <p:spPr>
          <a:xfrm flipH="1">
            <a:off x="4655038" y="1744911"/>
            <a:ext cx="562913" cy="3393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4655038" y="2532614"/>
            <a:ext cx="2098100" cy="2357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lide Number Placeholder 6">
            <a:extLst>
              <a:ext uri="{FF2B5EF4-FFF2-40B4-BE49-F238E27FC236}">
                <a16:creationId xmlns:a16="http://schemas.microsoft.com/office/drawing/2014/main" id="{3421FE19-AFC1-4B6F-8463-92B194EA7382}"/>
              </a:ext>
            </a:extLst>
          </p:cNvPr>
          <p:cNvSpPr>
            <a:spLocks noGrp="1"/>
          </p:cNvSpPr>
          <p:nvPr>
            <p:ph type="sldNum" sz="quarter" idx="12"/>
          </p:nvPr>
        </p:nvSpPr>
        <p:spPr/>
        <p:txBody>
          <a:bodyPr/>
          <a:lstStyle/>
          <a:p>
            <a:fld id="{6F0C9F74-ED7C-44EF-9CFC-67AAF3EFA2FB}" type="slidenum">
              <a:rPr lang="en-GB" smtClean="0"/>
              <a:t>84</a:t>
            </a:fld>
            <a:endParaRPr lang="en-GB"/>
          </a:p>
        </p:txBody>
      </p:sp>
    </p:spTree>
    <p:extLst>
      <p:ext uri="{BB962C8B-B14F-4D97-AF65-F5344CB8AC3E}">
        <p14:creationId xmlns:p14="http://schemas.microsoft.com/office/powerpoint/2010/main" val="218383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721783" y="381306"/>
            <a:ext cx="9131300" cy="457200"/>
          </a:xfrm>
        </p:spPr>
        <p:txBody>
          <a:bodyPr/>
          <a:lstStyle/>
          <a:p>
            <a:pPr>
              <a:buClr>
                <a:srgbClr val="B8C617"/>
              </a:buClr>
            </a:pPr>
            <a:r>
              <a:rPr lang="en-US" sz="2800" b="1">
                <a:solidFill>
                  <a:srgbClr val="92D050"/>
                </a:solidFill>
                <a:latin typeface="+mn-lt"/>
              </a:rPr>
              <a:t>How To View Your Sites AWR?</a:t>
            </a:r>
          </a:p>
        </p:txBody>
      </p:sp>
      <p:sp>
        <p:nvSpPr>
          <p:cNvPr id="17" name="Rectangle 16">
            <a:extLst>
              <a:ext uri="{FF2B5EF4-FFF2-40B4-BE49-F238E27FC236}">
                <a16:creationId xmlns:a16="http://schemas.microsoft.com/office/drawing/2014/main" id="{AD399038-26E5-4B42-B8A2-7A0126626482}"/>
              </a:ext>
            </a:extLst>
          </p:cNvPr>
          <p:cNvSpPr/>
          <p:nvPr/>
        </p:nvSpPr>
        <p:spPr>
          <a:xfrm>
            <a:off x="930364" y="2743199"/>
            <a:ext cx="7849626" cy="3473741"/>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05DA162-52D9-45CF-AB3A-5F517D581FE3}"/>
              </a:ext>
            </a:extLst>
          </p:cNvPr>
          <p:cNvSpPr/>
          <p:nvPr/>
        </p:nvSpPr>
        <p:spPr>
          <a:xfrm>
            <a:off x="761532" y="1402092"/>
            <a:ext cx="7785994" cy="584775"/>
          </a:xfrm>
          <a:prstGeom prst="rect">
            <a:avLst/>
          </a:prstGeom>
        </p:spPr>
        <p:txBody>
          <a:bodyPr wrap="square" lIns="91440" tIns="45720" rIns="91440" bIns="45720" anchor="t">
            <a:spAutoFit/>
          </a:bodyPr>
          <a:lstStyle/>
          <a:p>
            <a:r>
              <a:rPr lang="en-GB" sz="1600"/>
              <a:t>At the top of the page, you will see a colour chart, which gives you the reason for the colour. You can also download a CSV report from here.</a:t>
            </a:r>
          </a:p>
        </p:txBody>
      </p:sp>
      <p:pic>
        <p:nvPicPr>
          <p:cNvPr id="4" name="Picture 3">
            <a:extLst>
              <a:ext uri="{FF2B5EF4-FFF2-40B4-BE49-F238E27FC236}">
                <a16:creationId xmlns:a16="http://schemas.microsoft.com/office/drawing/2014/main" id="{A5B2659F-14A2-4698-9BF0-065A7DBB9147}"/>
              </a:ext>
            </a:extLst>
          </p:cNvPr>
          <p:cNvPicPr>
            <a:picLocks noChangeAspect="1"/>
          </p:cNvPicPr>
          <p:nvPr/>
        </p:nvPicPr>
        <p:blipFill rotWithShape="1">
          <a:blip r:embed="rId3"/>
          <a:srcRect t="17603"/>
          <a:stretch/>
        </p:blipFill>
        <p:spPr>
          <a:xfrm>
            <a:off x="1050016" y="2882613"/>
            <a:ext cx="7610321" cy="3221232"/>
          </a:xfrm>
          <a:prstGeom prst="rect">
            <a:avLst/>
          </a:prstGeom>
        </p:spPr>
      </p:pic>
      <p:sp>
        <p:nvSpPr>
          <p:cNvPr id="10" name="Rectangle 9">
            <a:extLst>
              <a:ext uri="{FF2B5EF4-FFF2-40B4-BE49-F238E27FC236}">
                <a16:creationId xmlns:a16="http://schemas.microsoft.com/office/drawing/2014/main" id="{12C387C3-0639-4FBE-94FD-A460B05C783F}"/>
              </a:ext>
            </a:extLst>
          </p:cNvPr>
          <p:cNvSpPr/>
          <p:nvPr/>
        </p:nvSpPr>
        <p:spPr>
          <a:xfrm flipH="1">
            <a:off x="7496894" y="3755340"/>
            <a:ext cx="1050632" cy="4757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3785811" y="2908311"/>
            <a:ext cx="4434361" cy="7339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Arrow Connector 23">
            <a:extLst>
              <a:ext uri="{FF2B5EF4-FFF2-40B4-BE49-F238E27FC236}">
                <a16:creationId xmlns:a16="http://schemas.microsoft.com/office/drawing/2014/main" id="{44FA92D9-9A15-4504-ADB9-441807932C7C}"/>
              </a:ext>
            </a:extLst>
          </p:cNvPr>
          <p:cNvCxnSpPr>
            <a:cxnSpLocks/>
          </p:cNvCxnSpPr>
          <p:nvPr/>
        </p:nvCxnSpPr>
        <p:spPr>
          <a:xfrm>
            <a:off x="6979640" y="1895476"/>
            <a:ext cx="938875" cy="18598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185D376-11B8-4EBC-A5ED-80317B06BD0E}"/>
              </a:ext>
            </a:extLst>
          </p:cNvPr>
          <p:cNvCxnSpPr>
            <a:cxnSpLocks/>
          </p:cNvCxnSpPr>
          <p:nvPr/>
        </p:nvCxnSpPr>
        <p:spPr>
          <a:xfrm flipH="1">
            <a:off x="6663179" y="1895476"/>
            <a:ext cx="316461" cy="9871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6B01290A-BC25-40A0-B651-7032976F87DB}"/>
              </a:ext>
            </a:extLst>
          </p:cNvPr>
          <p:cNvSpPr>
            <a:spLocks noGrp="1"/>
          </p:cNvSpPr>
          <p:nvPr>
            <p:ph type="sldNum" sz="quarter" idx="12"/>
          </p:nvPr>
        </p:nvSpPr>
        <p:spPr/>
        <p:txBody>
          <a:bodyPr/>
          <a:lstStyle/>
          <a:p>
            <a:fld id="{6F0C9F74-ED7C-44EF-9CFC-67AAF3EFA2FB}" type="slidenum">
              <a:rPr lang="en-GB" smtClean="0"/>
              <a:t>85</a:t>
            </a:fld>
            <a:endParaRPr lang="en-GB"/>
          </a:p>
        </p:txBody>
      </p:sp>
    </p:spTree>
    <p:extLst>
      <p:ext uri="{BB962C8B-B14F-4D97-AF65-F5344CB8AC3E}">
        <p14:creationId xmlns:p14="http://schemas.microsoft.com/office/powerpoint/2010/main" val="15669335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754903" y="397464"/>
            <a:ext cx="9131300" cy="457200"/>
          </a:xfrm>
        </p:spPr>
        <p:txBody>
          <a:bodyPr/>
          <a:lstStyle/>
          <a:p>
            <a:pPr>
              <a:buClr>
                <a:srgbClr val="B8C617"/>
              </a:buClr>
            </a:pPr>
            <a:r>
              <a:rPr lang="en-US" sz="2800" b="1">
                <a:solidFill>
                  <a:srgbClr val="92D050"/>
                </a:solidFill>
                <a:latin typeface="+mn-lt"/>
              </a:rPr>
              <a:t>How To View Your Sites AWR?</a:t>
            </a:r>
          </a:p>
        </p:txBody>
      </p:sp>
      <p:sp>
        <p:nvSpPr>
          <p:cNvPr id="17" name="Rectangle 16">
            <a:extLst>
              <a:ext uri="{FF2B5EF4-FFF2-40B4-BE49-F238E27FC236}">
                <a16:creationId xmlns:a16="http://schemas.microsoft.com/office/drawing/2014/main" id="{AD399038-26E5-4B42-B8A2-7A0126626482}"/>
              </a:ext>
            </a:extLst>
          </p:cNvPr>
          <p:cNvSpPr/>
          <p:nvPr/>
        </p:nvSpPr>
        <p:spPr>
          <a:xfrm>
            <a:off x="1237813" y="2877423"/>
            <a:ext cx="7849626" cy="3482737"/>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05DA162-52D9-45CF-AB3A-5F517D581FE3}"/>
              </a:ext>
            </a:extLst>
          </p:cNvPr>
          <p:cNvSpPr/>
          <p:nvPr/>
        </p:nvSpPr>
        <p:spPr>
          <a:xfrm>
            <a:off x="749584" y="1152034"/>
            <a:ext cx="8826081" cy="584775"/>
          </a:xfrm>
          <a:prstGeom prst="rect">
            <a:avLst/>
          </a:prstGeom>
        </p:spPr>
        <p:txBody>
          <a:bodyPr wrap="square" lIns="91440" tIns="45720" rIns="91440" bIns="45720" anchor="t">
            <a:spAutoFit/>
          </a:bodyPr>
          <a:lstStyle/>
          <a:p>
            <a:r>
              <a:rPr lang="en-GB" sz="1600"/>
              <a:t>As we go from left to right you have 2 tick boxes where you can hide inactive or hide qualified. You can add the week you want to view, organisation and site.</a:t>
            </a:r>
          </a:p>
        </p:txBody>
      </p:sp>
      <p:pic>
        <p:nvPicPr>
          <p:cNvPr id="4" name="Picture 3">
            <a:extLst>
              <a:ext uri="{FF2B5EF4-FFF2-40B4-BE49-F238E27FC236}">
                <a16:creationId xmlns:a16="http://schemas.microsoft.com/office/drawing/2014/main" id="{A5B2659F-14A2-4698-9BF0-065A7DBB9147}"/>
              </a:ext>
            </a:extLst>
          </p:cNvPr>
          <p:cNvPicPr>
            <a:picLocks noChangeAspect="1"/>
          </p:cNvPicPr>
          <p:nvPr/>
        </p:nvPicPr>
        <p:blipFill rotWithShape="1">
          <a:blip r:embed="rId3"/>
          <a:srcRect t="17455"/>
          <a:stretch/>
        </p:blipFill>
        <p:spPr>
          <a:xfrm>
            <a:off x="1357465" y="3020037"/>
            <a:ext cx="7610321" cy="3227028"/>
          </a:xfrm>
          <a:prstGeom prst="rect">
            <a:avLst/>
          </a:prstGeom>
        </p:spPr>
      </p:pic>
      <p:sp>
        <p:nvSpPr>
          <p:cNvPr id="10" name="Rectangle 9">
            <a:extLst>
              <a:ext uri="{FF2B5EF4-FFF2-40B4-BE49-F238E27FC236}">
                <a16:creationId xmlns:a16="http://schemas.microsoft.com/office/drawing/2014/main" id="{12C387C3-0639-4FBE-94FD-A460B05C783F}"/>
              </a:ext>
            </a:extLst>
          </p:cNvPr>
          <p:cNvSpPr/>
          <p:nvPr/>
        </p:nvSpPr>
        <p:spPr>
          <a:xfrm flipH="1">
            <a:off x="3493087" y="4379100"/>
            <a:ext cx="880949" cy="4757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1453135" y="4383464"/>
            <a:ext cx="1554015" cy="4713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7257EDB-65CB-4299-A4E6-FF7ACA54620B}"/>
              </a:ext>
            </a:extLst>
          </p:cNvPr>
          <p:cNvSpPr/>
          <p:nvPr/>
        </p:nvSpPr>
        <p:spPr>
          <a:xfrm flipH="1">
            <a:off x="4445349" y="4384162"/>
            <a:ext cx="1717352" cy="4757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AA7C2BA-8EB9-407A-A79C-009419876AD5}"/>
              </a:ext>
            </a:extLst>
          </p:cNvPr>
          <p:cNvSpPr/>
          <p:nvPr/>
        </p:nvSpPr>
        <p:spPr>
          <a:xfrm flipH="1">
            <a:off x="6282353" y="4379100"/>
            <a:ext cx="1792767" cy="4757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DF41DFE7-4B18-4D50-9D70-1826D6AC9E40}"/>
              </a:ext>
            </a:extLst>
          </p:cNvPr>
          <p:cNvCxnSpPr>
            <a:cxnSpLocks/>
          </p:cNvCxnSpPr>
          <p:nvPr/>
        </p:nvCxnSpPr>
        <p:spPr>
          <a:xfrm flipH="1">
            <a:off x="4179319" y="2213727"/>
            <a:ext cx="247177" cy="20283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4FA92D9-9A15-4504-ADB9-441807932C7C}"/>
              </a:ext>
            </a:extLst>
          </p:cNvPr>
          <p:cNvCxnSpPr>
            <a:cxnSpLocks/>
          </p:cNvCxnSpPr>
          <p:nvPr/>
        </p:nvCxnSpPr>
        <p:spPr>
          <a:xfrm flipH="1">
            <a:off x="2309567" y="2213727"/>
            <a:ext cx="2116929" cy="20283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C1FD28A-69A1-4E70-B919-92B50A949FF9}"/>
              </a:ext>
            </a:extLst>
          </p:cNvPr>
          <p:cNvCxnSpPr>
            <a:cxnSpLocks/>
          </p:cNvCxnSpPr>
          <p:nvPr/>
        </p:nvCxnSpPr>
        <p:spPr>
          <a:xfrm>
            <a:off x="4426496" y="2213727"/>
            <a:ext cx="952102" cy="20283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CDA05FC-EB72-4168-BE86-39F6F0EAA5D9}"/>
              </a:ext>
            </a:extLst>
          </p:cNvPr>
          <p:cNvCxnSpPr>
            <a:cxnSpLocks/>
          </p:cNvCxnSpPr>
          <p:nvPr/>
        </p:nvCxnSpPr>
        <p:spPr>
          <a:xfrm>
            <a:off x="4426496" y="2213727"/>
            <a:ext cx="2386908" cy="197789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38269882-8548-4701-A4E8-ADF9A635AEAD}"/>
              </a:ext>
            </a:extLst>
          </p:cNvPr>
          <p:cNvSpPr>
            <a:spLocks noGrp="1"/>
          </p:cNvSpPr>
          <p:nvPr>
            <p:ph type="sldNum" sz="quarter" idx="12"/>
          </p:nvPr>
        </p:nvSpPr>
        <p:spPr/>
        <p:txBody>
          <a:bodyPr/>
          <a:lstStyle/>
          <a:p>
            <a:fld id="{6F0C9F74-ED7C-44EF-9CFC-67AAF3EFA2FB}" type="slidenum">
              <a:rPr lang="en-GB" smtClean="0"/>
              <a:t>86</a:t>
            </a:fld>
            <a:endParaRPr lang="en-GB"/>
          </a:p>
        </p:txBody>
      </p:sp>
    </p:spTree>
    <p:extLst>
      <p:ext uri="{BB962C8B-B14F-4D97-AF65-F5344CB8AC3E}">
        <p14:creationId xmlns:p14="http://schemas.microsoft.com/office/powerpoint/2010/main" val="27939647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813608" y="372377"/>
            <a:ext cx="9131300" cy="457200"/>
          </a:xfrm>
        </p:spPr>
        <p:txBody>
          <a:bodyPr/>
          <a:lstStyle/>
          <a:p>
            <a:pPr>
              <a:buClr>
                <a:srgbClr val="B8C617"/>
              </a:buClr>
            </a:pPr>
            <a:r>
              <a:rPr lang="en-US" sz="2800" b="1">
                <a:solidFill>
                  <a:srgbClr val="92D050"/>
                </a:solidFill>
                <a:latin typeface="+mn-lt"/>
              </a:rPr>
              <a:t>How To View Your Sites AWR?</a:t>
            </a:r>
          </a:p>
        </p:txBody>
      </p:sp>
      <p:sp>
        <p:nvSpPr>
          <p:cNvPr id="17" name="Rectangle 16">
            <a:extLst>
              <a:ext uri="{FF2B5EF4-FFF2-40B4-BE49-F238E27FC236}">
                <a16:creationId xmlns:a16="http://schemas.microsoft.com/office/drawing/2014/main" id="{AD399038-26E5-4B42-B8A2-7A0126626482}"/>
              </a:ext>
            </a:extLst>
          </p:cNvPr>
          <p:cNvSpPr/>
          <p:nvPr/>
        </p:nvSpPr>
        <p:spPr>
          <a:xfrm>
            <a:off x="813608" y="2105637"/>
            <a:ext cx="8682730" cy="3555122"/>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05DA162-52D9-45CF-AB3A-5F517D581FE3}"/>
              </a:ext>
            </a:extLst>
          </p:cNvPr>
          <p:cNvSpPr/>
          <p:nvPr/>
        </p:nvSpPr>
        <p:spPr>
          <a:xfrm>
            <a:off x="813981" y="829958"/>
            <a:ext cx="8992627" cy="584775"/>
          </a:xfrm>
          <a:prstGeom prst="rect">
            <a:avLst/>
          </a:prstGeom>
        </p:spPr>
        <p:txBody>
          <a:bodyPr wrap="square" lIns="91440" tIns="45720" rIns="91440" bIns="45720" anchor="t">
            <a:spAutoFit/>
          </a:bodyPr>
          <a:lstStyle/>
          <a:p>
            <a:r>
              <a:rPr lang="en-GB" sz="1600"/>
              <a:t>Next you can search for a worker, and you can also view the weeks of employment. The tab at the side will move you back or forward a week.</a:t>
            </a:r>
          </a:p>
        </p:txBody>
      </p:sp>
      <p:pic>
        <p:nvPicPr>
          <p:cNvPr id="4" name="Picture 3">
            <a:extLst>
              <a:ext uri="{FF2B5EF4-FFF2-40B4-BE49-F238E27FC236}">
                <a16:creationId xmlns:a16="http://schemas.microsoft.com/office/drawing/2014/main" id="{A5B2659F-14A2-4698-9BF0-065A7DBB9147}"/>
              </a:ext>
            </a:extLst>
          </p:cNvPr>
          <p:cNvPicPr>
            <a:picLocks noChangeAspect="1"/>
          </p:cNvPicPr>
          <p:nvPr/>
        </p:nvPicPr>
        <p:blipFill rotWithShape="1">
          <a:blip r:embed="rId3"/>
          <a:srcRect t="16248"/>
          <a:stretch/>
        </p:blipFill>
        <p:spPr>
          <a:xfrm>
            <a:off x="944134" y="2273417"/>
            <a:ext cx="8435536" cy="3274246"/>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1044376" y="4147794"/>
            <a:ext cx="1067228" cy="4757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7257EDB-65CB-4299-A4E6-FF7ACA54620B}"/>
              </a:ext>
            </a:extLst>
          </p:cNvPr>
          <p:cNvSpPr/>
          <p:nvPr/>
        </p:nvSpPr>
        <p:spPr>
          <a:xfrm flipH="1">
            <a:off x="8587818" y="3672089"/>
            <a:ext cx="518476" cy="4757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AA7C2BA-8EB9-407A-A79C-009419876AD5}"/>
              </a:ext>
            </a:extLst>
          </p:cNvPr>
          <p:cNvSpPr/>
          <p:nvPr/>
        </p:nvSpPr>
        <p:spPr>
          <a:xfrm flipH="1">
            <a:off x="2318768" y="4213782"/>
            <a:ext cx="6787525" cy="3676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C6FC1C54-B294-492F-BBCB-3D891F518D25}"/>
              </a:ext>
            </a:extLst>
          </p:cNvPr>
          <p:cNvCxnSpPr>
            <a:cxnSpLocks/>
          </p:cNvCxnSpPr>
          <p:nvPr/>
        </p:nvCxnSpPr>
        <p:spPr>
          <a:xfrm>
            <a:off x="5128453" y="1182959"/>
            <a:ext cx="3459365" cy="24891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3AA5D5D-4A45-4E79-8DD8-973BD20BDAA9}"/>
              </a:ext>
            </a:extLst>
          </p:cNvPr>
          <p:cNvCxnSpPr>
            <a:cxnSpLocks/>
          </p:cNvCxnSpPr>
          <p:nvPr/>
        </p:nvCxnSpPr>
        <p:spPr>
          <a:xfrm flipH="1">
            <a:off x="5147577" y="1204653"/>
            <a:ext cx="1" cy="295055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25FCEDD-7026-424A-B0F8-7FE2AEF57357}"/>
              </a:ext>
            </a:extLst>
          </p:cNvPr>
          <p:cNvCxnSpPr>
            <a:cxnSpLocks/>
          </p:cNvCxnSpPr>
          <p:nvPr/>
        </p:nvCxnSpPr>
        <p:spPr>
          <a:xfrm flipH="1">
            <a:off x="1659118" y="1197241"/>
            <a:ext cx="3469335" cy="32899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FABE397E-043F-474E-BE2A-F0AA671C8348}"/>
              </a:ext>
            </a:extLst>
          </p:cNvPr>
          <p:cNvSpPr>
            <a:spLocks noGrp="1"/>
          </p:cNvSpPr>
          <p:nvPr>
            <p:ph type="sldNum" sz="quarter" idx="12"/>
          </p:nvPr>
        </p:nvSpPr>
        <p:spPr/>
        <p:txBody>
          <a:bodyPr/>
          <a:lstStyle/>
          <a:p>
            <a:fld id="{6F0C9F74-ED7C-44EF-9CFC-67AAF3EFA2FB}" type="slidenum">
              <a:rPr lang="en-GB" smtClean="0"/>
              <a:t>87</a:t>
            </a:fld>
            <a:endParaRPr lang="en-GB"/>
          </a:p>
        </p:txBody>
      </p:sp>
    </p:spTree>
    <p:extLst>
      <p:ext uri="{BB962C8B-B14F-4D97-AF65-F5344CB8AC3E}">
        <p14:creationId xmlns:p14="http://schemas.microsoft.com/office/powerpoint/2010/main" val="42892222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813608" y="364302"/>
            <a:ext cx="9131300" cy="458787"/>
          </a:xfrm>
        </p:spPr>
        <p:txBody>
          <a:bodyPr/>
          <a:lstStyle/>
          <a:p>
            <a:pPr>
              <a:buClr>
                <a:srgbClr val="B8C617"/>
              </a:buClr>
            </a:pPr>
            <a:r>
              <a:rPr lang="en-US" sz="2800" b="1">
                <a:solidFill>
                  <a:srgbClr val="92D050"/>
                </a:solidFill>
                <a:latin typeface="+mn-lt"/>
              </a:rPr>
              <a:t>How To View Your Sites AWR?</a:t>
            </a:r>
          </a:p>
        </p:txBody>
      </p:sp>
      <p:sp>
        <p:nvSpPr>
          <p:cNvPr id="17" name="Rectangle 16">
            <a:extLst>
              <a:ext uri="{FF2B5EF4-FFF2-40B4-BE49-F238E27FC236}">
                <a16:creationId xmlns:a16="http://schemas.microsoft.com/office/drawing/2014/main" id="{AD399038-26E5-4B42-B8A2-7A0126626482}"/>
              </a:ext>
            </a:extLst>
          </p:cNvPr>
          <p:cNvSpPr/>
          <p:nvPr/>
        </p:nvSpPr>
        <p:spPr>
          <a:xfrm>
            <a:off x="813608" y="2139192"/>
            <a:ext cx="6595860" cy="3521565"/>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05DA162-52D9-45CF-AB3A-5F517D581FE3}"/>
              </a:ext>
            </a:extLst>
          </p:cNvPr>
          <p:cNvSpPr/>
          <p:nvPr/>
        </p:nvSpPr>
        <p:spPr>
          <a:xfrm>
            <a:off x="783184" y="857534"/>
            <a:ext cx="8662687" cy="584775"/>
          </a:xfrm>
          <a:prstGeom prst="rect">
            <a:avLst/>
          </a:prstGeom>
        </p:spPr>
        <p:txBody>
          <a:bodyPr wrap="square" lIns="91440" tIns="45720" rIns="91440" bIns="45720" anchor="t">
            <a:spAutoFit/>
          </a:bodyPr>
          <a:lstStyle/>
          <a:p>
            <a:r>
              <a:rPr lang="en-GB" sz="1600"/>
              <a:t>Here you can use the arrow up (A-Z) or down (Z-A). 'ES' will show your employed status workers and 'Cur' is current qualified workers.</a:t>
            </a:r>
          </a:p>
        </p:txBody>
      </p:sp>
      <p:pic>
        <p:nvPicPr>
          <p:cNvPr id="4" name="Picture 3">
            <a:extLst>
              <a:ext uri="{FF2B5EF4-FFF2-40B4-BE49-F238E27FC236}">
                <a16:creationId xmlns:a16="http://schemas.microsoft.com/office/drawing/2014/main" id="{A5B2659F-14A2-4698-9BF0-065A7DBB9147}"/>
              </a:ext>
            </a:extLst>
          </p:cNvPr>
          <p:cNvPicPr>
            <a:picLocks noChangeAspect="1"/>
          </p:cNvPicPr>
          <p:nvPr/>
        </p:nvPicPr>
        <p:blipFill rotWithShape="1">
          <a:blip r:embed="rId3"/>
          <a:srcRect t="16462"/>
          <a:stretch/>
        </p:blipFill>
        <p:spPr>
          <a:xfrm>
            <a:off x="944134" y="2281805"/>
            <a:ext cx="6334807" cy="3265857"/>
          </a:xfrm>
          <a:prstGeom prst="rect">
            <a:avLst/>
          </a:prstGeom>
        </p:spPr>
      </p:pic>
      <p:sp>
        <p:nvSpPr>
          <p:cNvPr id="10" name="Rectangle 9">
            <a:extLst>
              <a:ext uri="{FF2B5EF4-FFF2-40B4-BE49-F238E27FC236}">
                <a16:creationId xmlns:a16="http://schemas.microsoft.com/office/drawing/2014/main" id="{12C387C3-0639-4FBE-94FD-A460B05C783F}"/>
              </a:ext>
            </a:extLst>
          </p:cNvPr>
          <p:cNvSpPr/>
          <p:nvPr/>
        </p:nvSpPr>
        <p:spPr>
          <a:xfrm flipH="1">
            <a:off x="2149312" y="4199293"/>
            <a:ext cx="207391" cy="4757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1734531" y="4199293"/>
            <a:ext cx="207391" cy="4757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7257EDB-65CB-4299-A4E6-FF7ACA54620B}"/>
              </a:ext>
            </a:extLst>
          </p:cNvPr>
          <p:cNvSpPr/>
          <p:nvPr/>
        </p:nvSpPr>
        <p:spPr>
          <a:xfrm flipH="1">
            <a:off x="1941922" y="4199293"/>
            <a:ext cx="207392" cy="4757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Arrow Connector 23">
            <a:extLst>
              <a:ext uri="{FF2B5EF4-FFF2-40B4-BE49-F238E27FC236}">
                <a16:creationId xmlns:a16="http://schemas.microsoft.com/office/drawing/2014/main" id="{44FA92D9-9A15-4504-ADB9-441807932C7C}"/>
              </a:ext>
            </a:extLst>
          </p:cNvPr>
          <p:cNvCxnSpPr>
            <a:cxnSpLocks/>
          </p:cNvCxnSpPr>
          <p:nvPr/>
        </p:nvCxnSpPr>
        <p:spPr>
          <a:xfrm flipH="1">
            <a:off x="1839533" y="1536354"/>
            <a:ext cx="517170" cy="26093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BACB439-A63F-47B8-B3FA-66960460E3DD}"/>
              </a:ext>
            </a:extLst>
          </p:cNvPr>
          <p:cNvCxnSpPr>
            <a:cxnSpLocks/>
          </p:cNvCxnSpPr>
          <p:nvPr/>
        </p:nvCxnSpPr>
        <p:spPr>
          <a:xfrm flipH="1">
            <a:off x="2058453" y="1450968"/>
            <a:ext cx="298250" cy="26947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4A71232-72EA-4B5D-8214-6A11AD4CEC56}"/>
              </a:ext>
            </a:extLst>
          </p:cNvPr>
          <p:cNvCxnSpPr>
            <a:cxnSpLocks/>
          </p:cNvCxnSpPr>
          <p:nvPr/>
        </p:nvCxnSpPr>
        <p:spPr>
          <a:xfrm flipH="1">
            <a:off x="2287306" y="1519857"/>
            <a:ext cx="69397" cy="26464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A58EA9BA-D7D8-450B-A812-099137070298}"/>
              </a:ext>
            </a:extLst>
          </p:cNvPr>
          <p:cNvSpPr>
            <a:spLocks noGrp="1"/>
          </p:cNvSpPr>
          <p:nvPr>
            <p:ph type="sldNum" sz="quarter" idx="12"/>
          </p:nvPr>
        </p:nvSpPr>
        <p:spPr/>
        <p:txBody>
          <a:bodyPr/>
          <a:lstStyle/>
          <a:p>
            <a:fld id="{6F0C9F74-ED7C-44EF-9CFC-67AAF3EFA2FB}" type="slidenum">
              <a:rPr lang="en-GB" smtClean="0"/>
              <a:t>88</a:t>
            </a:fld>
            <a:endParaRPr lang="en-GB"/>
          </a:p>
        </p:txBody>
      </p:sp>
    </p:spTree>
    <p:extLst>
      <p:ext uri="{BB962C8B-B14F-4D97-AF65-F5344CB8AC3E}">
        <p14:creationId xmlns:p14="http://schemas.microsoft.com/office/powerpoint/2010/main" val="40100916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50995" y="353953"/>
            <a:ext cx="9131300" cy="457200"/>
          </a:xfrm>
        </p:spPr>
        <p:txBody>
          <a:bodyPr/>
          <a:lstStyle/>
          <a:p>
            <a:pPr>
              <a:buClr>
                <a:srgbClr val="B8C617"/>
              </a:buClr>
            </a:pPr>
            <a:r>
              <a:rPr lang="en-US" sz="2800" b="1">
                <a:solidFill>
                  <a:srgbClr val="92D050"/>
                </a:solidFill>
                <a:latin typeface="+mn-lt"/>
              </a:rPr>
              <a:t>How To View Your Sites AWR?</a:t>
            </a:r>
          </a:p>
        </p:txBody>
      </p:sp>
      <p:sp>
        <p:nvSpPr>
          <p:cNvPr id="17" name="Rectangle 16">
            <a:extLst>
              <a:ext uri="{FF2B5EF4-FFF2-40B4-BE49-F238E27FC236}">
                <a16:creationId xmlns:a16="http://schemas.microsoft.com/office/drawing/2014/main" id="{AD399038-26E5-4B42-B8A2-7A0126626482}"/>
              </a:ext>
            </a:extLst>
          </p:cNvPr>
          <p:cNvSpPr/>
          <p:nvPr/>
        </p:nvSpPr>
        <p:spPr>
          <a:xfrm>
            <a:off x="650995" y="1853127"/>
            <a:ext cx="7452770" cy="4491112"/>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05DA162-52D9-45CF-AB3A-5F517D581FE3}"/>
              </a:ext>
            </a:extLst>
          </p:cNvPr>
          <p:cNvSpPr/>
          <p:nvPr/>
        </p:nvSpPr>
        <p:spPr>
          <a:xfrm>
            <a:off x="8294406" y="2958726"/>
            <a:ext cx="1530530" cy="1569660"/>
          </a:xfrm>
          <a:prstGeom prst="rect">
            <a:avLst/>
          </a:prstGeom>
        </p:spPr>
        <p:txBody>
          <a:bodyPr wrap="square" lIns="91440" tIns="45720" rIns="91440" bIns="45720" anchor="t">
            <a:spAutoFit/>
          </a:bodyPr>
          <a:lstStyle/>
          <a:p>
            <a:pPr algn="ctr"/>
            <a:r>
              <a:rPr lang="en-GB" sz="1600"/>
              <a:t>The salmon pink shows when their clock would reset if they didn’t work.</a:t>
            </a:r>
          </a:p>
        </p:txBody>
      </p:sp>
      <p:sp>
        <p:nvSpPr>
          <p:cNvPr id="11" name="Rectangle 10">
            <a:extLst>
              <a:ext uri="{FF2B5EF4-FFF2-40B4-BE49-F238E27FC236}">
                <a16:creationId xmlns:a16="http://schemas.microsoft.com/office/drawing/2014/main" id="{04187DF5-8E24-4922-896F-F019D54A76A8}"/>
              </a:ext>
            </a:extLst>
          </p:cNvPr>
          <p:cNvSpPr/>
          <p:nvPr/>
        </p:nvSpPr>
        <p:spPr>
          <a:xfrm>
            <a:off x="3313521" y="1998466"/>
            <a:ext cx="4164582" cy="2785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918A22DC-178A-41C5-8C02-A728898421BA}"/>
              </a:ext>
            </a:extLst>
          </p:cNvPr>
          <p:cNvPicPr>
            <a:picLocks noChangeAspect="1"/>
          </p:cNvPicPr>
          <p:nvPr/>
        </p:nvPicPr>
        <p:blipFill rotWithShape="1">
          <a:blip r:embed="rId3"/>
          <a:srcRect t="9491"/>
          <a:stretch/>
        </p:blipFill>
        <p:spPr>
          <a:xfrm>
            <a:off x="790670" y="1998466"/>
            <a:ext cx="7224386" cy="4228121"/>
          </a:xfrm>
          <a:prstGeom prst="rect">
            <a:avLst/>
          </a:prstGeom>
        </p:spPr>
      </p:pic>
      <p:sp>
        <p:nvSpPr>
          <p:cNvPr id="4" name="Rectangle 3">
            <a:extLst>
              <a:ext uri="{FF2B5EF4-FFF2-40B4-BE49-F238E27FC236}">
                <a16:creationId xmlns:a16="http://schemas.microsoft.com/office/drawing/2014/main" id="{B03B5763-4B97-4915-A6B5-544F2FF75BEE}"/>
              </a:ext>
            </a:extLst>
          </p:cNvPr>
          <p:cNvSpPr/>
          <p:nvPr/>
        </p:nvSpPr>
        <p:spPr>
          <a:xfrm>
            <a:off x="1127464" y="3511677"/>
            <a:ext cx="659876" cy="27149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Arrow Connector 23">
            <a:extLst>
              <a:ext uri="{FF2B5EF4-FFF2-40B4-BE49-F238E27FC236}">
                <a16:creationId xmlns:a16="http://schemas.microsoft.com/office/drawing/2014/main" id="{44FA92D9-9A15-4504-ADB9-441807932C7C}"/>
              </a:ext>
            </a:extLst>
          </p:cNvPr>
          <p:cNvCxnSpPr>
            <a:cxnSpLocks/>
          </p:cNvCxnSpPr>
          <p:nvPr/>
        </p:nvCxnSpPr>
        <p:spPr>
          <a:xfrm>
            <a:off x="3313521" y="1344461"/>
            <a:ext cx="0" cy="208453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5B02122-425C-4558-8D15-8C56D14B60B4}"/>
              </a:ext>
            </a:extLst>
          </p:cNvPr>
          <p:cNvSpPr/>
          <p:nvPr/>
        </p:nvSpPr>
        <p:spPr>
          <a:xfrm>
            <a:off x="650995" y="759686"/>
            <a:ext cx="8672114" cy="584775"/>
          </a:xfrm>
          <a:prstGeom prst="rect">
            <a:avLst/>
          </a:prstGeom>
        </p:spPr>
        <p:txBody>
          <a:bodyPr wrap="square" lIns="91440" tIns="45720" rIns="91440" bIns="45720" anchor="t">
            <a:spAutoFit/>
          </a:bodyPr>
          <a:lstStyle/>
          <a:p>
            <a:r>
              <a:rPr lang="en-GB" sz="1600"/>
              <a:t>Below you can see we have blue and pink lines. The blue lines mean they were in their qualifying period and once qualified they move to pink.</a:t>
            </a:r>
            <a:endParaRPr lang="en-GB" sz="1600">
              <a:cs typeface="Calibri"/>
            </a:endParaRPr>
          </a:p>
        </p:txBody>
      </p:sp>
      <p:cxnSp>
        <p:nvCxnSpPr>
          <p:cNvPr id="13" name="Straight Arrow Connector 12">
            <a:extLst>
              <a:ext uri="{FF2B5EF4-FFF2-40B4-BE49-F238E27FC236}">
                <a16:creationId xmlns:a16="http://schemas.microsoft.com/office/drawing/2014/main" id="{16E4E2F1-2EE2-4B08-897C-B80DDCD508ED}"/>
              </a:ext>
            </a:extLst>
          </p:cNvPr>
          <p:cNvCxnSpPr>
            <a:cxnSpLocks/>
          </p:cNvCxnSpPr>
          <p:nvPr/>
        </p:nvCxnSpPr>
        <p:spPr>
          <a:xfrm>
            <a:off x="3313520" y="1319819"/>
            <a:ext cx="871981" cy="21963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333FD19-1B25-4820-B5C6-624D999C560D}"/>
              </a:ext>
            </a:extLst>
          </p:cNvPr>
          <p:cNvCxnSpPr>
            <a:cxnSpLocks/>
          </p:cNvCxnSpPr>
          <p:nvPr/>
        </p:nvCxnSpPr>
        <p:spPr>
          <a:xfrm flipH="1">
            <a:off x="7478103" y="3664611"/>
            <a:ext cx="106680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75DBD9F9-072A-40D1-8021-38DF4EA48B09}"/>
              </a:ext>
            </a:extLst>
          </p:cNvPr>
          <p:cNvSpPr/>
          <p:nvPr/>
        </p:nvSpPr>
        <p:spPr>
          <a:xfrm>
            <a:off x="3630967" y="2958726"/>
            <a:ext cx="239696" cy="1307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CF7C2C4-4BA6-4845-996B-B4B9FE11E181}"/>
              </a:ext>
            </a:extLst>
          </p:cNvPr>
          <p:cNvSpPr/>
          <p:nvPr/>
        </p:nvSpPr>
        <p:spPr>
          <a:xfrm>
            <a:off x="5246703" y="2958726"/>
            <a:ext cx="239697" cy="1307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lide Number Placeholder 14">
            <a:extLst>
              <a:ext uri="{FF2B5EF4-FFF2-40B4-BE49-F238E27FC236}">
                <a16:creationId xmlns:a16="http://schemas.microsoft.com/office/drawing/2014/main" id="{DA322F7F-ACAB-4052-A14C-251279CFB5B4}"/>
              </a:ext>
            </a:extLst>
          </p:cNvPr>
          <p:cNvSpPr>
            <a:spLocks noGrp="1"/>
          </p:cNvSpPr>
          <p:nvPr>
            <p:ph type="sldNum" sz="quarter" idx="12"/>
          </p:nvPr>
        </p:nvSpPr>
        <p:spPr/>
        <p:txBody>
          <a:bodyPr/>
          <a:lstStyle/>
          <a:p>
            <a:fld id="{6F0C9F74-ED7C-44EF-9CFC-67AAF3EFA2FB}" type="slidenum">
              <a:rPr lang="en-GB" smtClean="0"/>
              <a:t>89</a:t>
            </a:fld>
            <a:endParaRPr lang="en-GB"/>
          </a:p>
        </p:txBody>
      </p:sp>
    </p:spTree>
    <p:extLst>
      <p:ext uri="{BB962C8B-B14F-4D97-AF65-F5344CB8AC3E}">
        <p14:creationId xmlns:p14="http://schemas.microsoft.com/office/powerpoint/2010/main" val="1084686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63036" y="296567"/>
            <a:ext cx="9369425" cy="466725"/>
          </a:xfrm>
        </p:spPr>
        <p:txBody>
          <a:bodyPr/>
          <a:lstStyle/>
          <a:p>
            <a:r>
              <a:rPr lang="en-US" sz="2800" b="1">
                <a:solidFill>
                  <a:srgbClr val="92D050"/>
                </a:solidFill>
                <a:latin typeface="+mn-lt"/>
              </a:rPr>
              <a:t>How To Find Statements?</a:t>
            </a:r>
            <a:endParaRPr lang="en-GB" sz="2800" b="1">
              <a:solidFill>
                <a:srgbClr val="92D050"/>
              </a:solidFill>
              <a:latin typeface="+mn-lt"/>
            </a:endParaRPr>
          </a:p>
        </p:txBody>
      </p:sp>
      <p:sp>
        <p:nvSpPr>
          <p:cNvPr id="35" name="Rectangle 34">
            <a:extLst>
              <a:ext uri="{FF2B5EF4-FFF2-40B4-BE49-F238E27FC236}">
                <a16:creationId xmlns:a16="http://schemas.microsoft.com/office/drawing/2014/main" id="{FA4600E4-12A9-4667-973F-15F6878F9529}"/>
              </a:ext>
            </a:extLst>
          </p:cNvPr>
          <p:cNvSpPr/>
          <p:nvPr/>
        </p:nvSpPr>
        <p:spPr>
          <a:xfrm>
            <a:off x="2441359" y="5215010"/>
            <a:ext cx="790113" cy="124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A9C50EB5-9ADC-4501-ABA6-D9D47653AAD4}"/>
              </a:ext>
            </a:extLst>
          </p:cNvPr>
          <p:cNvSpPr/>
          <p:nvPr/>
        </p:nvSpPr>
        <p:spPr>
          <a:xfrm>
            <a:off x="2441358" y="5477243"/>
            <a:ext cx="790113" cy="124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1FAF2A79-A914-47DF-B450-F74B9639133D}"/>
              </a:ext>
            </a:extLst>
          </p:cNvPr>
          <p:cNvSpPr/>
          <p:nvPr/>
        </p:nvSpPr>
        <p:spPr>
          <a:xfrm>
            <a:off x="669850" y="882682"/>
            <a:ext cx="6624802" cy="374068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FED79BA-C863-4EA7-BED2-F35BA9FB4239}"/>
              </a:ext>
            </a:extLst>
          </p:cNvPr>
          <p:cNvSpPr/>
          <p:nvPr/>
        </p:nvSpPr>
        <p:spPr>
          <a:xfrm>
            <a:off x="8162522" y="1779665"/>
            <a:ext cx="4358486" cy="338554"/>
          </a:xfrm>
          <a:prstGeom prst="rect">
            <a:avLst/>
          </a:prstGeom>
        </p:spPr>
        <p:txBody>
          <a:bodyPr wrap="square">
            <a:spAutoFit/>
          </a:bodyPr>
          <a:lstStyle/>
          <a:p>
            <a:r>
              <a:rPr lang="en-US" sz="1600"/>
              <a:t>Go to Finance &gt; Statements</a:t>
            </a:r>
          </a:p>
        </p:txBody>
      </p:sp>
      <p:sp>
        <p:nvSpPr>
          <p:cNvPr id="25" name="Rectangle 24">
            <a:extLst>
              <a:ext uri="{FF2B5EF4-FFF2-40B4-BE49-F238E27FC236}">
                <a16:creationId xmlns:a16="http://schemas.microsoft.com/office/drawing/2014/main" id="{B321EA7D-4D70-49EE-9BCB-9A2378CF76C8}"/>
              </a:ext>
            </a:extLst>
          </p:cNvPr>
          <p:cNvSpPr/>
          <p:nvPr/>
        </p:nvSpPr>
        <p:spPr>
          <a:xfrm>
            <a:off x="611388" y="4753035"/>
            <a:ext cx="2387803" cy="1077218"/>
          </a:xfrm>
          <a:prstGeom prst="rect">
            <a:avLst/>
          </a:prstGeom>
        </p:spPr>
        <p:txBody>
          <a:bodyPr wrap="square" lIns="91440" tIns="45720" rIns="91440" bIns="45720" anchor="t">
            <a:spAutoFit/>
          </a:bodyPr>
          <a:lstStyle/>
          <a:p>
            <a:pPr algn="ctr"/>
            <a:r>
              <a:rPr lang="en-US" sz="1600"/>
              <a:t>This gives you past or present timesheets where you can review hours and costings per job card.</a:t>
            </a:r>
          </a:p>
        </p:txBody>
      </p:sp>
      <p:pic>
        <p:nvPicPr>
          <p:cNvPr id="6" name="Picture 5">
            <a:extLst>
              <a:ext uri="{FF2B5EF4-FFF2-40B4-BE49-F238E27FC236}">
                <a16:creationId xmlns:a16="http://schemas.microsoft.com/office/drawing/2014/main" id="{FFE9D842-91AC-4C47-B47A-A111FBAB539C}"/>
              </a:ext>
            </a:extLst>
          </p:cNvPr>
          <p:cNvPicPr>
            <a:picLocks noChangeAspect="1"/>
          </p:cNvPicPr>
          <p:nvPr/>
        </p:nvPicPr>
        <p:blipFill rotWithShape="1">
          <a:blip r:embed="rId3"/>
          <a:srcRect l="61992" t="7224" r="12684" b="27842"/>
          <a:stretch/>
        </p:blipFill>
        <p:spPr>
          <a:xfrm>
            <a:off x="725547" y="945203"/>
            <a:ext cx="6497185" cy="3628496"/>
          </a:xfrm>
          <a:prstGeom prst="rect">
            <a:avLst/>
          </a:prstGeom>
        </p:spPr>
      </p:pic>
      <p:cxnSp>
        <p:nvCxnSpPr>
          <p:cNvPr id="21" name="Straight Arrow Connector 20">
            <a:extLst>
              <a:ext uri="{FF2B5EF4-FFF2-40B4-BE49-F238E27FC236}">
                <a16:creationId xmlns:a16="http://schemas.microsoft.com/office/drawing/2014/main" id="{4BB08F56-DAD2-460A-B684-41B71F4CF070}"/>
              </a:ext>
            </a:extLst>
          </p:cNvPr>
          <p:cNvCxnSpPr>
            <a:cxnSpLocks/>
          </p:cNvCxnSpPr>
          <p:nvPr/>
        </p:nvCxnSpPr>
        <p:spPr>
          <a:xfrm flipH="1">
            <a:off x="5851823" y="1948942"/>
            <a:ext cx="199315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5943651-D6B4-4ED9-B93C-B7129175BE76}"/>
              </a:ext>
            </a:extLst>
          </p:cNvPr>
          <p:cNvSpPr/>
          <p:nvPr/>
        </p:nvSpPr>
        <p:spPr>
          <a:xfrm>
            <a:off x="2955315" y="938065"/>
            <a:ext cx="552312" cy="3113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0FC7B903-2EB6-45A2-A969-67ADC5141143}"/>
              </a:ext>
            </a:extLst>
          </p:cNvPr>
          <p:cNvSpPr/>
          <p:nvPr/>
        </p:nvSpPr>
        <p:spPr>
          <a:xfrm>
            <a:off x="3057653" y="2057991"/>
            <a:ext cx="1259878" cy="2449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F8BABE81-4FAA-47FE-9AB1-8D1C465BDB11}"/>
              </a:ext>
            </a:extLst>
          </p:cNvPr>
          <p:cNvSpPr/>
          <p:nvPr/>
        </p:nvSpPr>
        <p:spPr>
          <a:xfrm>
            <a:off x="834774" y="2833730"/>
            <a:ext cx="942414" cy="2156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8A84EE2-5FDB-49C3-AB84-2848DBA8C0F9}"/>
              </a:ext>
            </a:extLst>
          </p:cNvPr>
          <p:cNvSpPr/>
          <p:nvPr/>
        </p:nvSpPr>
        <p:spPr>
          <a:xfrm>
            <a:off x="4916456" y="2679477"/>
            <a:ext cx="6713676" cy="3693032"/>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14843D93-6DFC-44AA-B579-62FBE2348194}"/>
              </a:ext>
            </a:extLst>
          </p:cNvPr>
          <p:cNvPicPr>
            <a:picLocks noChangeAspect="1"/>
          </p:cNvPicPr>
          <p:nvPr/>
        </p:nvPicPr>
        <p:blipFill rotWithShape="1">
          <a:blip r:embed="rId4"/>
          <a:srcRect t="19165"/>
          <a:stretch/>
        </p:blipFill>
        <p:spPr>
          <a:xfrm>
            <a:off x="5002979" y="2763761"/>
            <a:ext cx="6555234" cy="3528467"/>
          </a:xfrm>
          <a:prstGeom prst="rect">
            <a:avLst/>
          </a:prstGeom>
        </p:spPr>
      </p:pic>
      <p:cxnSp>
        <p:nvCxnSpPr>
          <p:cNvPr id="26" name="Straight Arrow Connector 25">
            <a:extLst>
              <a:ext uri="{FF2B5EF4-FFF2-40B4-BE49-F238E27FC236}">
                <a16:creationId xmlns:a16="http://schemas.microsoft.com/office/drawing/2014/main" id="{8D005B16-FDE9-45E9-8EAA-CA4BAA8C52B4}"/>
              </a:ext>
            </a:extLst>
          </p:cNvPr>
          <p:cNvCxnSpPr>
            <a:cxnSpLocks/>
          </p:cNvCxnSpPr>
          <p:nvPr/>
        </p:nvCxnSpPr>
        <p:spPr>
          <a:xfrm>
            <a:off x="3149064" y="5291644"/>
            <a:ext cx="163225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8866C5A-5F45-4BA2-9E58-BDBDC5755357}"/>
              </a:ext>
            </a:extLst>
          </p:cNvPr>
          <p:cNvSpPr/>
          <p:nvPr/>
        </p:nvSpPr>
        <p:spPr>
          <a:xfrm>
            <a:off x="5002979" y="5043370"/>
            <a:ext cx="1545734" cy="4573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Placeholder 9">
            <a:extLst>
              <a:ext uri="{FF2B5EF4-FFF2-40B4-BE49-F238E27FC236}">
                <a16:creationId xmlns:a16="http://schemas.microsoft.com/office/drawing/2014/main" id="{95EBBE82-DE6B-4053-9D1B-379ECF329BE4}"/>
              </a:ext>
            </a:extLst>
          </p:cNvPr>
          <p:cNvSpPr>
            <a:spLocks noGrp="1"/>
          </p:cNvSpPr>
          <p:nvPr>
            <p:ph type="sldNum" sz="quarter" idx="12"/>
          </p:nvPr>
        </p:nvSpPr>
        <p:spPr/>
        <p:txBody>
          <a:bodyPr/>
          <a:lstStyle/>
          <a:p>
            <a:fld id="{6F0C9F74-ED7C-44EF-9CFC-67AAF3EFA2FB}" type="slidenum">
              <a:rPr lang="en-GB" smtClean="0"/>
              <a:t>9</a:t>
            </a:fld>
            <a:endParaRPr lang="en-GB"/>
          </a:p>
        </p:txBody>
      </p:sp>
    </p:spTree>
    <p:extLst>
      <p:ext uri="{BB962C8B-B14F-4D97-AF65-F5344CB8AC3E}">
        <p14:creationId xmlns:p14="http://schemas.microsoft.com/office/powerpoint/2010/main" val="30903192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3"/>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REPORTS OVERVIEW</a:t>
            </a:r>
          </a:p>
          <a:p>
            <a:endParaRPr lang="en-GB" sz="4800"/>
          </a:p>
        </p:txBody>
      </p:sp>
      <p:sp>
        <p:nvSpPr>
          <p:cNvPr id="10" name="Slide Number Placeholder 9">
            <a:extLst>
              <a:ext uri="{FF2B5EF4-FFF2-40B4-BE49-F238E27FC236}">
                <a16:creationId xmlns:a16="http://schemas.microsoft.com/office/drawing/2014/main" id="{4230657F-8751-4155-B7B5-47214F959E42}"/>
              </a:ext>
            </a:extLst>
          </p:cNvPr>
          <p:cNvSpPr>
            <a:spLocks noGrp="1"/>
          </p:cNvSpPr>
          <p:nvPr>
            <p:ph type="sldNum" sz="quarter" idx="12"/>
          </p:nvPr>
        </p:nvSpPr>
        <p:spPr/>
        <p:txBody>
          <a:bodyPr/>
          <a:lstStyle/>
          <a:p>
            <a:fld id="{6F0C9F74-ED7C-44EF-9CFC-67AAF3EFA2FB}" type="slidenum">
              <a:rPr lang="en-GB" smtClean="0"/>
              <a:t>90</a:t>
            </a:fld>
            <a:endParaRPr lang="en-GB"/>
          </a:p>
        </p:txBody>
      </p:sp>
    </p:spTree>
    <p:extLst>
      <p:ext uri="{BB962C8B-B14F-4D97-AF65-F5344CB8AC3E}">
        <p14:creationId xmlns:p14="http://schemas.microsoft.com/office/powerpoint/2010/main" val="2042814593"/>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Datum RP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tum RPO" id="{B8EA2D41-39D4-4341-8448-009A78C1556E}" vid="{8D54C23A-4735-4D19-8E29-E61C7E74B4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77365FC8DE7944A2563FFE46857E79" ma:contentTypeVersion="3" ma:contentTypeDescription="Create a new document." ma:contentTypeScope="" ma:versionID="2d3a542b1ec0b7df1b06dabc3ecbd701">
  <xsd:schema xmlns:xsd="http://www.w3.org/2001/XMLSchema" xmlns:xs="http://www.w3.org/2001/XMLSchema" xmlns:p="http://schemas.microsoft.com/office/2006/metadata/properties" xmlns:ns2="cf257fce-5729-47ad-83ee-ec8dd74adb1e" targetNamespace="http://schemas.microsoft.com/office/2006/metadata/properties" ma:root="true" ma:fieldsID="42073e7c676a8e3d45abca6baf935b58" ns2:_="">
    <xsd:import namespace="cf257fce-5729-47ad-83ee-ec8dd74adb1e"/>
    <xsd:element name="properties">
      <xsd:complexType>
        <xsd:sequence>
          <xsd:element name="documentManagement">
            <xsd:complexType>
              <xsd:all>
                <xsd:element ref="ns2:MediaServiceMetadata" minOccurs="0"/>
                <xsd:element ref="ns2:MediaServiceFast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257fce-5729-47ad-83ee-ec8dd74adb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AFEEB96-65DD-46AC-BEC5-44F183F89F43}"/>
</file>

<file path=customXml/itemProps2.xml><?xml version="1.0" encoding="utf-8"?>
<ds:datastoreItem xmlns:ds="http://schemas.openxmlformats.org/officeDocument/2006/customXml" ds:itemID="{F29F64FB-C562-47B1-89F7-54B618F6771B}">
  <ds:schemaRefs>
    <ds:schemaRef ds:uri="http://schemas.microsoft.com/sharepoint/v3/contenttype/forms"/>
  </ds:schemaRefs>
</ds:datastoreItem>
</file>

<file path=customXml/itemProps3.xml><?xml version="1.0" encoding="utf-8"?>
<ds:datastoreItem xmlns:ds="http://schemas.openxmlformats.org/officeDocument/2006/customXml" ds:itemID="{0320008C-3147-4E55-AFB5-BDC38DDC7304}">
  <ds:schemaRefs>
    <ds:schemaRef ds:uri="05cf384e-a25a-4a0f-abb5-0b5cf90748ad"/>
    <ds:schemaRef ds:uri="96888899-159a-45ad-852c-33e632a19c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Datum RPO</Template>
  <TotalTime>8</TotalTime>
  <Words>3935</Words>
  <Application>Microsoft Office PowerPoint</Application>
  <PresentationFormat>Widescreen</PresentationFormat>
  <Paragraphs>546</Paragraphs>
  <Slides>90</Slides>
  <Notes>65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90</vt:i4>
      </vt:variant>
    </vt:vector>
  </HeadingPairs>
  <TitlesOfParts>
    <vt:vector size="94" baseType="lpstr">
      <vt:lpstr>Arial</vt:lpstr>
      <vt:lpstr>Calibri</vt:lpstr>
      <vt:lpstr>Calibri Light</vt:lpstr>
      <vt:lpstr>Datum RPO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Find Statements?</vt:lpstr>
      <vt:lpstr>How To View Statements?</vt:lpstr>
      <vt:lpstr>PowerPoint Presentation</vt:lpstr>
      <vt:lpstr>PowerPoint Presentation</vt:lpstr>
      <vt:lpstr>PowerPoint Presentation</vt:lpstr>
      <vt:lpstr>PowerPoint Presentation</vt:lpstr>
      <vt:lpstr>What Is A Manual Adjustment? </vt:lpstr>
      <vt:lpstr>Where To Find Manual Adjustment To Add Shift Bonus?</vt:lpstr>
      <vt:lpstr>How Do I Add A Bonus?</vt:lpstr>
      <vt:lpstr>How To Add A Manual Shift Bonus Adjustment? </vt:lpstr>
      <vt:lpstr>How To Add A Manual Shift Bonus Adjustment? </vt:lpstr>
      <vt:lpstr>How To Complete A Manual Shift Bonus Adjustment? </vt:lpstr>
      <vt:lpstr>PowerPoint Presentation</vt:lpstr>
      <vt:lpstr>What Is A Historic Adjustment? </vt:lpstr>
      <vt:lpstr>How To Add An Historic Adjustment? </vt:lpstr>
      <vt:lpstr>How To Add An Adjustment To The Relevant Week? </vt:lpstr>
      <vt:lpstr>How To Add In The Charge And Pay Rate Difference?</vt:lpstr>
      <vt:lpstr>How To Add In The Hours?</vt:lpstr>
      <vt:lpstr>How To Add In Standard Rate Information?</vt:lpstr>
      <vt:lpstr>How To Check Before Saving?</vt:lpstr>
      <vt:lpstr>How To View The Adjustment In Timesheets?</vt:lpstr>
      <vt:lpstr>How To View The Adjustment In Adjustments?</vt:lpstr>
      <vt:lpstr>PowerPoint Presentation</vt:lpstr>
      <vt:lpstr>What Is An Historic Adjustment? </vt:lpstr>
      <vt:lpstr>How To Add An Historic Adjustment? </vt:lpstr>
      <vt:lpstr>How To Add An Adjustment To The Relevant Week? </vt:lpstr>
      <vt:lpstr>How To Add In The Charge And Pay Rate?</vt:lpstr>
      <vt:lpstr>How To Add In The Hours?</vt:lpstr>
      <vt:lpstr>How To Add In Standard Rate Information?</vt:lpstr>
      <vt:lpstr>How To Check Before Saving?</vt:lpstr>
      <vt:lpstr>How To View The Adjustment In Timesheets?</vt:lpstr>
      <vt:lpstr>How To View The Adjustment In Adjustments?</vt:lpstr>
      <vt:lpstr>PowerPoint Presentation</vt:lpstr>
      <vt:lpstr>When Is The Deadline For Locking Sites?</vt:lpstr>
      <vt:lpstr>What Do I Need To Check Before I Lock Site?</vt:lpstr>
      <vt:lpstr>Where To Find Period (Week), Division And Client?</vt:lpstr>
      <vt:lpstr>Where To Generate Your Lock Report?</vt:lpstr>
      <vt:lpstr>How To Lock Your Site?</vt:lpstr>
      <vt:lpstr>PowerPoint Presentation</vt:lpstr>
      <vt:lpstr>PowerPoint Presentation</vt:lpstr>
      <vt:lpstr>How To Fill Out The Workers Details?</vt:lpstr>
      <vt:lpstr>How To Fill Out The Workers Details?</vt:lpstr>
      <vt:lpstr>How To Fill Out The Workers Details?</vt:lpstr>
      <vt:lpstr>How Do I Fill Out The Workers Details?</vt:lpstr>
      <vt:lpstr>How To Reduce Incomplete Profile?</vt:lpstr>
      <vt:lpstr>How To Complete Contact Details?</vt:lpstr>
      <vt:lpstr>How To Complete Your Address?</vt:lpstr>
      <vt:lpstr>How To Complete Licence?</vt:lpstr>
      <vt:lpstr>How To Complete Licence Categories?</vt:lpstr>
      <vt:lpstr>How To Complete Licence Endorsements?</vt:lpstr>
      <vt:lpstr>How To Complete Licence Endorsements?</vt:lpstr>
      <vt:lpstr>How To Complete Your Tacho?</vt:lpstr>
      <vt:lpstr>How To Complete Your CPC/DQC?</vt:lpstr>
      <vt:lpstr>How To Complete Validations For Licence And Tacho?</vt:lpstr>
      <vt:lpstr>How To Upload Driving Licenses And Checks?</vt:lpstr>
      <vt:lpstr>How To Complete Skills And Experience?</vt:lpstr>
      <vt:lpstr>How To Complete Skills And Experience?</vt:lpstr>
      <vt:lpstr>How To Complete Validations For Skills?</vt:lpstr>
      <vt:lpstr>How To Validate The Workers Personal Information And Employment Status?</vt:lpstr>
      <vt:lpstr>How To Make The Worker Compliant?</vt:lpstr>
      <vt:lpstr>PowerPoint Presentation</vt:lpstr>
      <vt:lpstr>How To Search For A Worker? </vt:lpstr>
      <vt:lpstr>How To Add And Link Job Card?</vt:lpstr>
      <vt:lpstr>How To Link A Worker To Job Card In sections?</vt:lpstr>
      <vt:lpstr>How To View The Linked Job Card?</vt:lpstr>
      <vt:lpstr>PowerPoint Presentation</vt:lpstr>
      <vt:lpstr>How To Search For A Worker To Unlink? </vt:lpstr>
      <vt:lpstr>How To Link A Worker To A Job Card?</vt:lpstr>
      <vt:lpstr>How To Unlink A Worker From Job Card?</vt:lpstr>
      <vt:lpstr>How To Complete The Unlinking Of The Worker?</vt:lpstr>
      <vt:lpstr>PowerPoint Presentation</vt:lpstr>
      <vt:lpstr>PowerPoint Presentation</vt:lpstr>
      <vt:lpstr>PowerPoint Presentation</vt:lpstr>
      <vt:lpstr>PowerPoint Presentation</vt:lpstr>
      <vt:lpstr>PowerPoint Presentation</vt:lpstr>
      <vt:lpstr>Where To Go To Find Agency Worker Regulations?</vt:lpstr>
      <vt:lpstr>How To View Your Sites AWR?</vt:lpstr>
      <vt:lpstr>How To View Your Sites AWR?</vt:lpstr>
      <vt:lpstr>How To View Your Sites AWR?</vt:lpstr>
      <vt:lpstr>How To View Your Sites AWR?</vt:lpstr>
      <vt:lpstr>How To View Your Sites AWR?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Jamie Marshall</dc:creator>
  <cp:lastModifiedBy>Tina Hogan</cp:lastModifiedBy>
  <cp:revision>14</cp:revision>
  <dcterms:created xsi:type="dcterms:W3CDTF">2022-09-09T14:55:40Z</dcterms:created>
  <dcterms:modified xsi:type="dcterms:W3CDTF">2022-11-10T11:11:35Z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0x010100C477365FC8DE7944A2563FFE46857E79</vt:lpwstr>
  </property>
  <property fmtid="{D5CDD505-2E9C-101B-9397-08002B2CF9AE}" pid="3" name="MediaServiceImageTags">
    <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